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23.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0.xml" ContentType="application/vnd.openxmlformats-officedocument.presentationml.notesSlide+xml"/>
  <Override PartName="/ppt/charts/chart15.xml" ContentType="application/vnd.openxmlformats-officedocument.drawingml.chart+xml"/>
  <Override PartName="/ppt/drawings/drawing6.xml" ContentType="application/vnd.openxmlformats-officedocument.drawingml.chartshapes+xml"/>
  <Override PartName="/ppt/notesSlides/notesSlide31.xml" ContentType="application/vnd.openxmlformats-officedocument.presentationml.notesSlide+xml"/>
  <Override PartName="/ppt/charts/chart16.xml" ContentType="application/vnd.openxmlformats-officedocument.drawingml.chart+xml"/>
  <Override PartName="/ppt/drawings/drawing7.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7.xml" ContentType="application/vnd.openxmlformats-officedocument.drawingml.chart+xml"/>
  <Override PartName="/ppt/drawings/drawing8.xml" ContentType="application/vnd.openxmlformats-officedocument.drawingml.chartshapes+xml"/>
  <Override PartName="/ppt/notesSlides/notesSlide34.xml" ContentType="application/vnd.openxmlformats-officedocument.presentationml.notesSlide+xml"/>
  <Override PartName="/ppt/charts/chart18.xml" ContentType="application/vnd.openxmlformats-officedocument.drawingml.chart+xml"/>
  <Override PartName="/ppt/drawings/drawing9.xml" ContentType="application/vnd.openxmlformats-officedocument.drawingml.chartshapes+xml"/>
  <Override PartName="/ppt/notesSlides/notesSlide35.xml" ContentType="application/vnd.openxmlformats-officedocument.presentationml.notesSlide+xml"/>
  <Override PartName="/ppt/charts/chart19.xml" ContentType="application/vnd.openxmlformats-officedocument.drawingml.chart+xml"/>
  <Override PartName="/ppt/notesSlides/notesSlide36.xml" ContentType="application/vnd.openxmlformats-officedocument.presentationml.notesSlide+xml"/>
  <Override PartName="/ppt/charts/chart20.xml" ContentType="application/vnd.openxmlformats-officedocument.drawingml.chart+xml"/>
  <Override PartName="/ppt/drawings/drawing10.xml" ContentType="application/vnd.openxmlformats-officedocument.drawingml.chartshapes+xml"/>
  <Override PartName="/ppt/notesSlides/notesSlide37.xml" ContentType="application/vnd.openxmlformats-officedocument.presentationml.notesSlide+xml"/>
  <Override PartName="/ppt/charts/chart2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23.jp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29.jpg" ContentType="image/jpeg"/>
  <Override PartName="/ppt/notesSlides/notesSlide50.xml" ContentType="application/vnd.openxmlformats-officedocument.presentationml.notesSlide+xml"/>
  <Override PartName="/ppt/media/image30.jp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40.jpg" ContentType="image/jpe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3.xml" ContentType="application/vnd.openxmlformats-officedocument.drawingml.chart+xml"/>
  <Override PartName="/ppt/notesSlides/notesSlide65.xml" ContentType="application/vnd.openxmlformats-officedocument.presentationml.notesSlide+xml"/>
  <Override PartName="/ppt/charts/chart2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25.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26.xml" ContentType="application/vnd.openxmlformats-officedocument.drawingml.chart+xml"/>
  <Override PartName="/ppt/drawings/drawing11.xml" ContentType="application/vnd.openxmlformats-officedocument.drawingml.chartshapes+xml"/>
  <Override PartName="/ppt/charts/chart27.xml" ContentType="application/vnd.openxmlformats-officedocument.drawingml.chart+xml"/>
  <Override PartName="/ppt/drawings/drawing12.xml" ContentType="application/vnd.openxmlformats-officedocument.drawingml.chartshapes+xml"/>
  <Override PartName="/ppt/notesSlides/notesSlide80.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notesSlides/notesSlide81.xml" ContentType="application/vnd.openxmlformats-officedocument.presentationml.notesSlide+xml"/>
  <Override PartName="/ppt/charts/chart30.xml" ContentType="application/vnd.openxmlformats-officedocument.drawingml.chart+xml"/>
  <Override PartName="/ppt/notesSlides/notesSlide82.xml" ContentType="application/vnd.openxmlformats-officedocument.presentationml.notesSlide+xml"/>
  <Override PartName="/ppt/charts/chart31.xml" ContentType="application/vnd.openxmlformats-officedocument.drawingml.chart+xml"/>
  <Override PartName="/ppt/drawings/drawing13.xml" ContentType="application/vnd.openxmlformats-officedocument.drawingml.chartshapes+xml"/>
  <Override PartName="/ppt/charts/chart32.xml" ContentType="application/vnd.openxmlformats-officedocument.drawingml.chart+xml"/>
  <Override PartName="/ppt/charts/chart33.xml" ContentType="application/vnd.openxmlformats-officedocument.drawingml.chart+xml"/>
  <Override PartName="/ppt/notesSlides/notesSlide83.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8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notesSlides/notesSlide85.xml" ContentType="application/vnd.openxmlformats-officedocument.presentationml.notesSlide+xml"/>
  <Override PartName="/ppt/charts/chart39.xml" ContentType="application/vnd.openxmlformats-officedocument.drawingml.chart+xml"/>
  <Override PartName="/ppt/drawings/drawing14.xml" ContentType="application/vnd.openxmlformats-officedocument.drawingml.chartshape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Override PartName="/ppt/charts/colors19.xml" ContentType="application/vnd.ms-office.chartcolorstyle+xml"/>
  <Override PartName="/ppt/charts/style19.xml" ContentType="application/vnd.ms-office.chartstyle+xml"/>
  <Override PartName="/ppt/charts/colors20.xml" ContentType="application/vnd.ms-office.chartcolorstyle+xml"/>
  <Override PartName="/ppt/charts/style20.xml" ContentType="application/vnd.ms-office.chartstyle+xml"/>
  <Override PartName="/ppt/charts/colors21.xml" ContentType="application/vnd.ms-office.chartcolorstyle+xml"/>
  <Override PartName="/ppt/charts/style21.xml" ContentType="application/vnd.ms-office.chartstyle+xml"/>
  <Override PartName="/ppt/charts/colors22.xml" ContentType="application/vnd.ms-office.chartcolorstyle+xml"/>
  <Override PartName="/ppt/charts/style22.xml" ContentType="application/vnd.ms-office.chartstyle+xml"/>
  <Override PartName="/ppt/charts/colors23.xml" ContentType="application/vnd.ms-office.chartcolorstyle+xml"/>
  <Override PartName="/ppt/charts/style23.xml" ContentType="application/vnd.ms-office.chartstyle+xml"/>
  <Override PartName="/ppt/charts/colors24.xml" ContentType="application/vnd.ms-office.chartcolorstyle+xml"/>
  <Override PartName="/ppt/charts/style24.xml" ContentType="application/vnd.ms-office.chartstyle+xml"/>
  <Override PartName="/ppt/charts/colors25.xml" ContentType="application/vnd.ms-office.chartcolorstyle+xml"/>
  <Override PartName="/ppt/charts/style25.xml" ContentType="application/vnd.ms-office.chartstyle+xml"/>
  <Override PartName="/ppt/charts/colors26.xml" ContentType="application/vnd.ms-office.chartcolorstyle+xml"/>
  <Override PartName="/ppt/charts/style26.xml" ContentType="application/vnd.ms-office.chartstyle+xml"/>
  <Override PartName="/ppt/charts/colors27.xml" ContentType="application/vnd.ms-office.chartcolorstyle+xml"/>
  <Override PartName="/ppt/charts/style27.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94"/>
  </p:notesMasterIdLst>
  <p:handoutMasterIdLst>
    <p:handoutMasterId r:id="rId95"/>
  </p:handoutMasterIdLst>
  <p:sldIdLst>
    <p:sldId id="268" r:id="rId3"/>
    <p:sldId id="362" r:id="rId4"/>
    <p:sldId id="315" r:id="rId5"/>
    <p:sldId id="310" r:id="rId6"/>
    <p:sldId id="316" r:id="rId7"/>
    <p:sldId id="318" r:id="rId8"/>
    <p:sldId id="317" r:id="rId9"/>
    <p:sldId id="311" r:id="rId10"/>
    <p:sldId id="617" r:id="rId11"/>
    <p:sldId id="619" r:id="rId12"/>
    <p:sldId id="304" r:id="rId13"/>
    <p:sldId id="321" r:id="rId14"/>
    <p:sldId id="333" r:id="rId15"/>
    <p:sldId id="611" r:id="rId16"/>
    <p:sldId id="607" r:id="rId17"/>
    <p:sldId id="620" r:id="rId18"/>
    <p:sldId id="542" r:id="rId19"/>
    <p:sldId id="340" r:id="rId20"/>
    <p:sldId id="271" r:id="rId21"/>
    <p:sldId id="288" r:id="rId22"/>
    <p:sldId id="612" r:id="rId23"/>
    <p:sldId id="604" r:id="rId24"/>
    <p:sldId id="448" r:id="rId25"/>
    <p:sldId id="447" r:id="rId26"/>
    <p:sldId id="603" r:id="rId27"/>
    <p:sldId id="602" r:id="rId28"/>
    <p:sldId id="622" r:id="rId29"/>
    <p:sldId id="595" r:id="rId30"/>
    <p:sldId id="633" r:id="rId31"/>
    <p:sldId id="613" r:id="rId32"/>
    <p:sldId id="631" r:id="rId33"/>
    <p:sldId id="630" r:id="rId34"/>
    <p:sldId id="639" r:id="rId35"/>
    <p:sldId id="642" r:id="rId36"/>
    <p:sldId id="643" r:id="rId37"/>
    <p:sldId id="644" r:id="rId38"/>
    <p:sldId id="646" r:id="rId39"/>
    <p:sldId id="627" r:id="rId40"/>
    <p:sldId id="591" r:id="rId41"/>
    <p:sldId id="645" r:id="rId42"/>
    <p:sldId id="649" r:id="rId43"/>
    <p:sldId id="653" r:id="rId44"/>
    <p:sldId id="358" r:id="rId45"/>
    <p:sldId id="276" r:id="rId46"/>
    <p:sldId id="610" r:id="rId47"/>
    <p:sldId id="369" r:id="rId48"/>
    <p:sldId id="537" r:id="rId49"/>
    <p:sldId id="528" r:id="rId50"/>
    <p:sldId id="418" r:id="rId51"/>
    <p:sldId id="526" r:id="rId52"/>
    <p:sldId id="285" r:id="rId53"/>
    <p:sldId id="275" r:id="rId54"/>
    <p:sldId id="274" r:id="rId55"/>
    <p:sldId id="557" r:id="rId56"/>
    <p:sldId id="556" r:id="rId57"/>
    <p:sldId id="623" r:id="rId58"/>
    <p:sldId id="445" r:id="rId59"/>
    <p:sldId id="626" r:id="rId60"/>
    <p:sldId id="507" r:id="rId61"/>
    <p:sldId id="323" r:id="rId62"/>
    <p:sldId id="270" r:id="rId63"/>
    <p:sldId id="624" r:id="rId64"/>
    <p:sldId id="299" r:id="rId65"/>
    <p:sldId id="647" r:id="rId66"/>
    <p:sldId id="648" r:id="rId67"/>
    <p:sldId id="628" r:id="rId68"/>
    <p:sldId id="502" r:id="rId69"/>
    <p:sldId id="597" r:id="rId70"/>
    <p:sldId id="594" r:id="rId71"/>
    <p:sldId id="655" r:id="rId72"/>
    <p:sldId id="654" r:id="rId73"/>
    <p:sldId id="616" r:id="rId74"/>
    <p:sldId id="565" r:id="rId75"/>
    <p:sldId id="563" r:id="rId76"/>
    <p:sldId id="564" r:id="rId77"/>
    <p:sldId id="625" r:id="rId78"/>
    <p:sldId id="640" r:id="rId79"/>
    <p:sldId id="599" r:id="rId80"/>
    <p:sldId id="284" r:id="rId81"/>
    <p:sldId id="638" r:id="rId82"/>
    <p:sldId id="636" r:id="rId83"/>
    <p:sldId id="609" r:id="rId84"/>
    <p:sldId id="634" r:id="rId85"/>
    <p:sldId id="635" r:id="rId86"/>
    <p:sldId id="641" r:id="rId87"/>
    <p:sldId id="592" r:id="rId88"/>
    <p:sldId id="650" r:id="rId89"/>
    <p:sldId id="651" r:id="rId90"/>
    <p:sldId id="657" r:id="rId91"/>
    <p:sldId id="652" r:id="rId92"/>
    <p:sldId id="632" r:id="rId9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182E70-F280-4E6D-BC60-1D09E5E19F4D}">
          <p14:sldIdLst>
            <p14:sldId id="268"/>
            <p14:sldId id="362"/>
            <p14:sldId id="315"/>
            <p14:sldId id="310"/>
            <p14:sldId id="316"/>
            <p14:sldId id="318"/>
            <p14:sldId id="317"/>
            <p14:sldId id="311"/>
            <p14:sldId id="617"/>
            <p14:sldId id="619"/>
            <p14:sldId id="304"/>
            <p14:sldId id="321"/>
            <p14:sldId id="333"/>
            <p14:sldId id="611"/>
            <p14:sldId id="607"/>
            <p14:sldId id="620"/>
            <p14:sldId id="542"/>
            <p14:sldId id="340"/>
            <p14:sldId id="271"/>
            <p14:sldId id="288"/>
            <p14:sldId id="612"/>
            <p14:sldId id="604"/>
            <p14:sldId id="448"/>
            <p14:sldId id="447"/>
            <p14:sldId id="603"/>
            <p14:sldId id="602"/>
            <p14:sldId id="622"/>
            <p14:sldId id="595"/>
            <p14:sldId id="633"/>
            <p14:sldId id="613"/>
            <p14:sldId id="631"/>
            <p14:sldId id="630"/>
            <p14:sldId id="639"/>
            <p14:sldId id="642"/>
            <p14:sldId id="643"/>
            <p14:sldId id="644"/>
            <p14:sldId id="646"/>
            <p14:sldId id="627"/>
            <p14:sldId id="591"/>
            <p14:sldId id="645"/>
            <p14:sldId id="649"/>
            <p14:sldId id="653"/>
            <p14:sldId id="358"/>
            <p14:sldId id="276"/>
            <p14:sldId id="610"/>
            <p14:sldId id="369"/>
            <p14:sldId id="537"/>
            <p14:sldId id="528"/>
            <p14:sldId id="418"/>
            <p14:sldId id="526"/>
            <p14:sldId id="285"/>
            <p14:sldId id="275"/>
            <p14:sldId id="274"/>
            <p14:sldId id="557"/>
            <p14:sldId id="556"/>
            <p14:sldId id="623"/>
            <p14:sldId id="445"/>
            <p14:sldId id="626"/>
            <p14:sldId id="507"/>
            <p14:sldId id="323"/>
            <p14:sldId id="270"/>
            <p14:sldId id="624"/>
            <p14:sldId id="299"/>
            <p14:sldId id="647"/>
            <p14:sldId id="648"/>
            <p14:sldId id="628"/>
            <p14:sldId id="502"/>
            <p14:sldId id="597"/>
            <p14:sldId id="594"/>
            <p14:sldId id="655"/>
            <p14:sldId id="654"/>
            <p14:sldId id="616"/>
            <p14:sldId id="565"/>
            <p14:sldId id="563"/>
            <p14:sldId id="564"/>
            <p14:sldId id="625"/>
            <p14:sldId id="640"/>
            <p14:sldId id="599"/>
            <p14:sldId id="284"/>
            <p14:sldId id="638"/>
            <p14:sldId id="636"/>
            <p14:sldId id="609"/>
            <p14:sldId id="634"/>
            <p14:sldId id="635"/>
            <p14:sldId id="641"/>
            <p14:sldId id="592"/>
            <p14:sldId id="650"/>
            <p14:sldId id="651"/>
            <p14:sldId id="657"/>
            <p14:sldId id="652"/>
            <p14:sldId id="63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88204" autoAdjust="0"/>
  </p:normalViewPr>
  <p:slideViewPr>
    <p:cSldViewPr>
      <p:cViewPr varScale="1">
        <p:scale>
          <a:sx n="74" d="100"/>
          <a:sy n="74" d="100"/>
        </p:scale>
        <p:origin x="-1622" y="-77"/>
      </p:cViewPr>
      <p:guideLst>
        <p:guide orient="horz" pos="2160"/>
        <p:guide pos="2880"/>
      </p:guideLst>
    </p:cSldViewPr>
  </p:slideViewPr>
  <p:notesTextViewPr>
    <p:cViewPr>
      <p:scale>
        <a:sx n="100" d="100"/>
        <a:sy n="100" d="100"/>
      </p:scale>
      <p:origin x="0" y="0"/>
    </p:cViewPr>
  </p:notesTextViewPr>
  <p:notesViewPr>
    <p:cSldViewPr>
      <p:cViewPr varScale="1">
        <p:scale>
          <a:sx n="85" d="100"/>
          <a:sy n="85" d="100"/>
        </p:scale>
        <p:origin x="-3750"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orrfs1\Home\brdgr2\Power%20&amp;%20Energy-Reports,%20proposals\2017%20Reports\2017%20sales,purchases,%20Working%20version,Rev%203-15-18.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Book1" TargetMode="External"/></Relationships>
</file>

<file path=ppt/charts/_rels/chart13.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Book1" TargetMode="External"/></Relationships>
</file>

<file path=ppt/charts/_rels/chart14.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orrfs1\Home\brdgr2\Power%20&amp;%20Energy-Reports,%20proposals\2017%20Reports\2017%20sales,purchases,%20Working%20version,Rev%203-15-18.xlsx" TargetMode="External"/></Relationships>
</file>

<file path=ppt/charts/_rels/chart16.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chartUserShapes" Target="../drawings/drawing7.xml"/><Relationship Id="rId1" Type="http://schemas.openxmlformats.org/officeDocument/2006/relationships/oleObject" Target="file:///\\orrfs1\Home\brdgr2\Power%20&amp;%20Energy-Reports,%20proposals\Transmission%20fees%20&amp;%20credits%202014-2022%20REV1.xlsx" TargetMode="External"/><Relationship Id="rId4"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chartUserShapes" Target="../drawings/drawing8.xml"/><Relationship Id="rId1" Type="http://schemas.openxmlformats.org/officeDocument/2006/relationships/oleObject" Target="file:///\\orrfs1\Home\brdgr2\Presentations\Range%20of%20residential%20rates%20in%20US,%202017.xlsx" TargetMode="External"/><Relationship Id="rId4" Type="http://schemas.microsoft.com/office/2011/relationships/chartStyle" Target="style11.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orrfs1\Home\brdgr2\Power%20&amp;%20Energy-Reports,%20proposals\2017%20Reports\2017%20sales,purchases,%20Working%20version,Rev%203-15-18.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orrfs1\Home\brdgr2\Presentations\Presentation-%20Data%20for%20Power%20Plant%20Reorganization%20PPT-%20REVISED%204-3-18.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orrfs1\Home\brdgr2\Reports-Annual\2017\2017%20DOE%20report,%203-14-18.xlsx" TargetMode="External"/></Relationships>
</file>

<file path=ppt/charts/_rels/chart20.xml.rels><?xml version="1.0" encoding="UTF-8" standalone="yes"?>
<Relationships xmlns="http://schemas.openxmlformats.org/package/2006/relationships"><Relationship Id="rId3" Type="http://schemas.microsoft.com/office/2011/relationships/chartColorStyle" Target="colors13.xml"/><Relationship Id="rId2" Type="http://schemas.openxmlformats.org/officeDocument/2006/relationships/chartUserShapes" Target="../drawings/drawing10.xml"/><Relationship Id="rId1" Type="http://schemas.openxmlformats.org/officeDocument/2006/relationships/oleObject" Target="file:///\\orrfs1\Home\brdgr2\Presentations\Presentation-%20Data%20for%20Power%20Plant%20Reorganization%20PPT-%20REVISED%204-3-18.xlsx" TargetMode="External"/><Relationship Id="rId4" Type="http://schemas.microsoft.com/office/2011/relationships/chartStyle" Target="style13.xml"/></Relationships>
</file>

<file path=ppt/charts/_rels/chart21.xml.rels><?xml version="1.0" encoding="UTF-8" standalone="yes"?>
<Relationships xmlns="http://schemas.openxmlformats.org/package/2006/relationships"><Relationship Id="rId1" Type="http://schemas.openxmlformats.org/officeDocument/2006/relationships/oleObject" Target="file:///\\orrfs1\Home\brdgr2\Finance%20Data%20&amp;%20Operational%20History,%20Stat's\finance%20oper%20data%20&amp;%20cost%20history%20from%201986%20-%20Rev%202-6-18.xls" TargetMode="External"/></Relationships>
</file>

<file path=ppt/charts/_rels/chart22.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orrfs1\Home\brdgr2\Presentations\2018%20America's%20Electricity%20Generation%20Capacity%202018%20Update.xlsx" TargetMode="External"/></Relationships>
</file>

<file path=ppt/charts/_rels/chart23.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orrfs1\Home\brdgr2\Reports-Annual\2017\2017%20DOE%20report,%203-14-18.xlsx" TargetMode="External"/></Relationships>
</file>

<file path=ppt/charts/_rels/chart24.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orrfs1\Home\brdgr2\Reports-Annual\2017\2017%20DOE%20report,%203-14-18.xlsx" TargetMode="External"/></Relationships>
</file>

<file path=ppt/charts/_rels/chart25.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file:///\\orrfs1\Home\brdgr2\Presentations\Range%20of%20residential%20rates%20in%20US,%202017.xlsx" TargetMode="External"/></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fs1\Home\brdgr2\Presentations\Generation%20resources%202014.xlsx" TargetMode="External"/></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orrfs1\Home\brdgr2\Presentations\Generation%20resources.xlsx" TargetMode="External"/></Relationships>
</file>

<file path=ppt/charts/_rels/chart2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orrfs1\Home\brdgr2\Power%20&amp;%20Energy-Reports,%20proposals\Generation%20portfolio-%202012%20to%20current%20year.xlsx" TargetMode="External"/></Relationships>
</file>

<file path=ppt/charts/_rels/chart29.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file:///\\orrfs1\Home\brdgr2\Power%20&amp;%20Energy-Reports,%20proposals\Generation%20portfolio-%202012%20to%20current%20year.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orrfs1\Home\brdgr2\Reports-Annual\2017\2017%20DOE%20report,%203-14-18.xlsx" TargetMode="External"/></Relationships>
</file>

<file path=ppt/charts/_rels/chart30.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orrfs1\Home\brdgr2\Power%20&amp;%20Energy-Reports,%20proposals\Generation%20portfolio-%202012%20to%20current%20year.xlsx" TargetMode="External"/></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orrfs1\Home\brdgr2\Power%20&amp;%20Energy-Reports,%20proposals\2016%20Reports\2016%20sales,purchases,%20Rev%203-24-17.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orrfs1\Home\brdgr2\Power%20&amp;%20Energy-Reports,%20proposals\2016%20Reports\2016%20sales,purchases,%20Rev%203-24-17.xlsx" TargetMode="External"/></Relationships>
</file>

<file path=ppt/charts/_rels/chart33.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orrfs1\Home\brdgr2\Power%20&amp;%20Energy-Reports,%20proposals\2018%20Reports\2018%20sales,purchases,%20Working%20version,%202-12-18.xlsx" TargetMode="External"/></Relationships>
</file>

<file path=ppt/charts/_rels/chart34.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Book1" TargetMode="External"/></Relationships>
</file>

<file path=ppt/charts/_rels/chart35.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oleObject" Target="Book1" TargetMode="External"/></Relationships>
</file>

<file path=ppt/charts/_rels/chart36.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oleObject" Target="Book1" TargetMode="External"/></Relationships>
</file>

<file path=ppt/charts/_rels/chart37.xml.rels><?xml version="1.0" encoding="UTF-8" standalone="yes"?>
<Relationships xmlns="http://schemas.openxmlformats.org/package/2006/relationships"><Relationship Id="rId3" Type="http://schemas.microsoft.com/office/2011/relationships/chartStyle" Target="style25.xml"/><Relationship Id="rId2" Type="http://schemas.microsoft.com/office/2011/relationships/chartColorStyle" Target="colors25.xml"/><Relationship Id="rId1" Type="http://schemas.openxmlformats.org/officeDocument/2006/relationships/oleObject" Target="Book1" TargetMode="External"/></Relationships>
</file>

<file path=ppt/charts/_rels/chart38.xml.rels><?xml version="1.0" encoding="UTF-8" standalone="yes"?>
<Relationships xmlns="http://schemas.openxmlformats.org/package/2006/relationships"><Relationship Id="rId3" Type="http://schemas.microsoft.com/office/2011/relationships/chartStyle" Target="style26.xml"/><Relationship Id="rId2" Type="http://schemas.microsoft.com/office/2011/relationships/chartColorStyle" Target="colors26.xml"/><Relationship Id="rId1" Type="http://schemas.openxmlformats.org/officeDocument/2006/relationships/oleObject" Target="Book1" TargetMode="External"/></Relationships>
</file>

<file path=ppt/charts/_rels/chart39.xml.rels><?xml version="1.0" encoding="UTF-8" standalone="yes"?>
<Relationships xmlns="http://schemas.openxmlformats.org/package/2006/relationships"><Relationship Id="rId3" Type="http://schemas.microsoft.com/office/2011/relationships/chartColorStyle" Target="colors27.xml"/><Relationship Id="rId2" Type="http://schemas.openxmlformats.org/officeDocument/2006/relationships/chartUserShapes" Target="../drawings/drawing14.xml"/><Relationship Id="rId1" Type="http://schemas.openxmlformats.org/officeDocument/2006/relationships/oleObject" Target="file:///\\orrfs1\Home\brdgr2\Presentations\2018%20America's%20Electricity%20Generation%20Capacity%202018%20Update.xlsx" TargetMode="External"/><Relationship Id="rId4" Type="http://schemas.microsoft.com/office/2011/relationships/chartStyle" Target="style27.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orrfs1\Home\brdgr2\Reports-Annual\2016\DOE%20YEAR%202016-%20Final%203-24-17.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orrfs1\Home\brdgr2\Reports-Annual\2017\2017%20DOE%20report,%203-14-18.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orrfs1\Home\brdgr2\Reports-Annual\2017\Industrial%20customer%20usage%202016-2017.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orrfs1\Home\brdgr2\Reports-Annual\Retail%20sales%20history%201964-YTD,%20Rev%205-23-17.xls"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3.xml"/><Relationship Id="rId1" Type="http://schemas.openxmlformats.org/officeDocument/2006/relationships/oleObject" Target="file:///\\orrfs1\Home\brdgr2\Reports-Annual\2017\Industrial%20customer%20usage%202016-2017.xlsx" TargetMode="External"/><Relationship Id="rId4" Type="http://schemas.microsoft.com/office/2011/relationships/chartStyle" Target="style5.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orrutilities.com\orrfiles\home\brdgr2\Reports-Annual\2014\Annual%20Overview%202014-%20Top%20Industrial%20Customers%20(Hedber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4240" baseline="0" dirty="0">
                <a:solidFill>
                  <a:srgbClr val="C00000"/>
                </a:solidFill>
              </a:rPr>
              <a:t>Flow Sources</a:t>
            </a:r>
          </a:p>
        </c:rich>
      </c:tx>
      <c:layout>
        <c:manualLayout>
          <c:xMode val="edge"/>
          <c:yMode val="edge"/>
          <c:x val="0.3648260598781084"/>
          <c:y val="2.0422426363371247E-2"/>
        </c:manualLayout>
      </c:layout>
      <c:overlay val="0"/>
    </c:title>
    <c:autoTitleDeleted val="0"/>
    <c:plotArea>
      <c:layout>
        <c:manualLayout>
          <c:layoutTarget val="inner"/>
          <c:xMode val="edge"/>
          <c:yMode val="edge"/>
          <c:x val="1.8188642733217665E-2"/>
          <c:y val="0.16614324651726228"/>
          <c:w val="0.54413130032474755"/>
          <c:h val="0.82317299279897704"/>
        </c:manualLayout>
      </c:layout>
      <c:pieChart>
        <c:varyColors val="1"/>
        <c:ser>
          <c:idx val="0"/>
          <c:order val="0"/>
          <c:tx>
            <c:strRef>
              <c:f>Sheet1!$B$1</c:f>
              <c:strCache>
                <c:ptCount val="1"/>
                <c:pt idx="0">
                  <c:v>Sales</c:v>
                </c:pt>
              </c:strCache>
            </c:strRef>
          </c:tx>
          <c:dPt>
            <c:idx val="0"/>
            <c:bubble3D val="0"/>
            <c:explosion val="2"/>
            <c:extLst xmlns:c16r2="http://schemas.microsoft.com/office/drawing/2015/06/chart">
              <c:ext xmlns:c16="http://schemas.microsoft.com/office/drawing/2014/chart" uri="{C3380CC4-5D6E-409C-BE32-E72D297353CC}">
                <c16:uniqueId val="{00000000-0288-4210-87E5-AC424701FB03}"/>
              </c:ext>
            </c:extLst>
          </c:dPt>
          <c:dPt>
            <c:idx val="1"/>
            <c:bubble3D val="0"/>
            <c:explosion val="3"/>
            <c:spPr>
              <a:solidFill>
                <a:srgbClr val="AF2F2F"/>
              </a:solidFill>
            </c:spPr>
            <c:extLst xmlns:c16r2="http://schemas.microsoft.com/office/drawing/2015/06/chart">
              <c:ext xmlns:c16="http://schemas.microsoft.com/office/drawing/2014/chart" uri="{C3380CC4-5D6E-409C-BE32-E72D297353CC}">
                <c16:uniqueId val="{00000002-0288-4210-87E5-AC424701FB03}"/>
              </c:ext>
            </c:extLst>
          </c:dPt>
          <c:dPt>
            <c:idx val="2"/>
            <c:bubble3D val="0"/>
            <c:explosion val="2"/>
            <c:extLst xmlns:c16r2="http://schemas.microsoft.com/office/drawing/2015/06/chart">
              <c:ext xmlns:c16="http://schemas.microsoft.com/office/drawing/2014/chart" uri="{C3380CC4-5D6E-409C-BE32-E72D297353CC}">
                <c16:uniqueId val="{00000003-0288-4210-87E5-AC424701FB03}"/>
              </c:ext>
            </c:extLst>
          </c:dPt>
          <c:dPt>
            <c:idx val="3"/>
            <c:bubble3D val="0"/>
            <c:explosion val="2"/>
            <c:spPr>
              <a:solidFill>
                <a:srgbClr val="E36D0B"/>
              </a:solidFill>
            </c:spPr>
            <c:extLst xmlns:c16r2="http://schemas.microsoft.com/office/drawing/2015/06/chart">
              <c:ext xmlns:c16="http://schemas.microsoft.com/office/drawing/2014/chart" uri="{C3380CC4-5D6E-409C-BE32-E72D297353CC}">
                <c16:uniqueId val="{00000005-0288-4210-87E5-AC424701FB03}"/>
              </c:ext>
            </c:extLst>
          </c:dPt>
          <c:dLbls>
            <c:spPr>
              <a:noFill/>
              <a:ln>
                <a:noFill/>
              </a:ln>
              <a:effectLst/>
            </c:spPr>
            <c:txPr>
              <a:bodyPr/>
              <a:lstStyle/>
              <a:p>
                <a:pPr>
                  <a:defRPr sz="2500" b="0" i="0" baseline="0"/>
                </a:pPr>
                <a:endParaRPr lang="en-US"/>
              </a:p>
            </c:txPr>
            <c:dLblPos val="ct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Residential</c:v>
                </c:pt>
                <c:pt idx="1">
                  <c:v>Food Processors</c:v>
                </c:pt>
                <c:pt idx="2">
                  <c:v>Industrial/Commercial</c:v>
                </c:pt>
                <c:pt idx="3">
                  <c:v>Inflow &amp; Infiltration (Pipe Leaks, Ground Water, Etc.)</c:v>
                </c:pt>
              </c:strCache>
            </c:strRef>
          </c:cat>
          <c:val>
            <c:numRef>
              <c:f>Sheet1!$B$2:$B$5</c:f>
              <c:numCache>
                <c:formatCode>0%</c:formatCode>
                <c:ptCount val="4"/>
                <c:pt idx="0">
                  <c:v>0.35</c:v>
                </c:pt>
                <c:pt idx="1">
                  <c:v>0.23</c:v>
                </c:pt>
                <c:pt idx="2">
                  <c:v>0.15</c:v>
                </c:pt>
                <c:pt idx="3">
                  <c:v>0.27</c:v>
                </c:pt>
              </c:numCache>
            </c:numRef>
          </c:val>
          <c:extLst xmlns:c16r2="http://schemas.microsoft.com/office/drawing/2015/06/chart">
            <c:ext xmlns:c16="http://schemas.microsoft.com/office/drawing/2014/chart" uri="{C3380CC4-5D6E-409C-BE32-E72D297353CC}">
              <c16:uniqueId val="{00000006-0288-4210-87E5-AC424701FB03}"/>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500" b="1" i="0" baseline="0"/>
            </a:pPr>
            <a:endParaRPr lang="en-US"/>
          </a:p>
        </c:txPr>
      </c:legendEntry>
      <c:legendEntry>
        <c:idx val="1"/>
        <c:txPr>
          <a:bodyPr/>
          <a:lstStyle/>
          <a:p>
            <a:pPr>
              <a:defRPr sz="2500" b="1" i="0" baseline="0"/>
            </a:pPr>
            <a:endParaRPr lang="en-US"/>
          </a:p>
        </c:txPr>
      </c:legendEntry>
      <c:legendEntry>
        <c:idx val="2"/>
        <c:txPr>
          <a:bodyPr/>
          <a:lstStyle/>
          <a:p>
            <a:pPr>
              <a:defRPr sz="2500" b="1" i="0" baseline="0"/>
            </a:pPr>
            <a:endParaRPr lang="en-US"/>
          </a:p>
        </c:txPr>
      </c:legendEntry>
      <c:legendEntry>
        <c:idx val="3"/>
        <c:txPr>
          <a:bodyPr/>
          <a:lstStyle/>
          <a:p>
            <a:pPr>
              <a:defRPr sz="2500" b="1" i="0" baseline="0"/>
            </a:pPr>
            <a:endParaRPr lang="en-US"/>
          </a:p>
        </c:txPr>
      </c:legendEntry>
      <c:layout>
        <c:manualLayout>
          <c:xMode val="edge"/>
          <c:yMode val="edge"/>
          <c:x val="0.5824916588816228"/>
          <c:y val="0.22936873275455952"/>
          <c:w val="0.4160959220375231"/>
          <c:h val="0.7309985530654822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0000"/>
            </a:solidFill>
            <a:ln>
              <a:solidFill>
                <a:srgbClr val="FF0000"/>
              </a:solidFill>
            </a:ln>
          </c:spPr>
          <c:invertIfNegative val="0"/>
          <c:cat>
            <c:strRef>
              <c:f>'Monthly Summary 2015'!$A$216:$A$227</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'Monthly Summary 2017'!$N$290:$N$301</c:f>
              <c:numCache>
                <c:formatCode>0.0%</c:formatCode>
                <c:ptCount val="12"/>
                <c:pt idx="0">
                  <c:v>0.46315753615127919</c:v>
                </c:pt>
                <c:pt idx="1">
                  <c:v>0.26130544437602626</c:v>
                </c:pt>
                <c:pt idx="2">
                  <c:v>0.10475859751575824</c:v>
                </c:pt>
                <c:pt idx="3">
                  <c:v>2.2657926245210729E-2</c:v>
                </c:pt>
                <c:pt idx="4">
                  <c:v>0.2102877966258806</c:v>
                </c:pt>
                <c:pt idx="5">
                  <c:v>0.11219458812260537</c:v>
                </c:pt>
                <c:pt idx="6">
                  <c:v>0.11934879032258065</c:v>
                </c:pt>
                <c:pt idx="7">
                  <c:v>2.4448229514275121E-2</c:v>
                </c:pt>
                <c:pt idx="8">
                  <c:v>3.0490421455938697E-2</c:v>
                </c:pt>
                <c:pt idx="9">
                  <c:v>0</c:v>
                </c:pt>
                <c:pt idx="10">
                  <c:v>0.24513328544061302</c:v>
                </c:pt>
                <c:pt idx="11">
                  <c:v>0.3199723998887653</c:v>
                </c:pt>
              </c:numCache>
            </c:numRef>
          </c:val>
          <c:extLst xmlns:c16r2="http://schemas.microsoft.com/office/drawing/2015/06/chart">
            <c:ext xmlns:c16="http://schemas.microsoft.com/office/drawing/2014/chart" uri="{C3380CC4-5D6E-409C-BE32-E72D297353CC}">
              <c16:uniqueId val="{00000000-F440-4E6B-90F7-C114C602F048}"/>
            </c:ext>
          </c:extLst>
        </c:ser>
        <c:dLbls>
          <c:showLegendKey val="0"/>
          <c:showVal val="0"/>
          <c:showCatName val="0"/>
          <c:showSerName val="0"/>
          <c:showPercent val="0"/>
          <c:showBubbleSize val="0"/>
        </c:dLbls>
        <c:gapWidth val="150"/>
        <c:axId val="88361600"/>
        <c:axId val="88363776"/>
      </c:barChart>
      <c:lineChart>
        <c:grouping val="standard"/>
        <c:varyColors val="0"/>
        <c:ser>
          <c:idx val="1"/>
          <c:order val="1"/>
          <c:tx>
            <c:strRef>
              <c:f>'Monthly Summary 2017'!$O$214</c:f>
              <c:strCache>
                <c:ptCount val="1"/>
              </c:strCache>
            </c:strRef>
          </c:tx>
          <c:spPr>
            <a:ln w="38100">
              <a:solidFill>
                <a:srgbClr val="0070C0"/>
              </a:solidFill>
            </a:ln>
          </c:spPr>
          <c:marker>
            <c:symbol val="triangle"/>
            <c:size val="6"/>
            <c:spPr>
              <a:solidFill>
                <a:srgbClr val="0070C0"/>
              </a:solidFill>
              <a:ln w="25400"/>
            </c:spPr>
          </c:marker>
          <c:val>
            <c:numRef>
              <c:f>'Monthly Summary 2017'!$O$290:$O$301</c:f>
              <c:numCache>
                <c:formatCode>#,##0</c:formatCode>
                <c:ptCount val="12"/>
                <c:pt idx="0">
                  <c:v>25267.835999999999</c:v>
                </c:pt>
                <c:pt idx="1">
                  <c:v>25980.473000000002</c:v>
                </c:pt>
                <c:pt idx="2">
                  <c:v>23154.814999999999</c:v>
                </c:pt>
                <c:pt idx="3">
                  <c:v>24644.853999999999</c:v>
                </c:pt>
                <c:pt idx="4">
                  <c:v>23164.946</c:v>
                </c:pt>
                <c:pt idx="5">
                  <c:v>25209.620999999999</c:v>
                </c:pt>
                <c:pt idx="6">
                  <c:v>25474.608</c:v>
                </c:pt>
                <c:pt idx="7">
                  <c:v>28386.937000000002</c:v>
                </c:pt>
                <c:pt idx="8">
                  <c:v>26193.427</c:v>
                </c:pt>
                <c:pt idx="9">
                  <c:v>24962.745999999999</c:v>
                </c:pt>
                <c:pt idx="10">
                  <c:v>24589.702000000001</c:v>
                </c:pt>
                <c:pt idx="11">
                  <c:v>24409.373</c:v>
                </c:pt>
              </c:numCache>
            </c:numRef>
          </c:val>
          <c:smooth val="0"/>
          <c:extLst xmlns:c16r2="http://schemas.microsoft.com/office/drawing/2015/06/chart">
            <c:ext xmlns:c16="http://schemas.microsoft.com/office/drawing/2014/chart" uri="{C3380CC4-5D6E-409C-BE32-E72D297353CC}">
              <c16:uniqueId val="{00000001-F440-4E6B-90F7-C114C602F048}"/>
            </c:ext>
          </c:extLst>
        </c:ser>
        <c:dLbls>
          <c:showLegendKey val="0"/>
          <c:showVal val="0"/>
          <c:showCatName val="0"/>
          <c:showSerName val="0"/>
          <c:showPercent val="0"/>
          <c:showBubbleSize val="0"/>
        </c:dLbls>
        <c:marker val="1"/>
        <c:smooth val="0"/>
        <c:axId val="88367104"/>
        <c:axId val="88365312"/>
      </c:lineChart>
      <c:catAx>
        <c:axId val="88361600"/>
        <c:scaling>
          <c:orientation val="minMax"/>
        </c:scaling>
        <c:delete val="0"/>
        <c:axPos val="b"/>
        <c:numFmt formatCode="General" sourceLinked="0"/>
        <c:majorTickMark val="out"/>
        <c:minorTickMark val="none"/>
        <c:tickLblPos val="nextTo"/>
        <c:txPr>
          <a:bodyPr/>
          <a:lstStyle/>
          <a:p>
            <a:pPr>
              <a:defRPr sz="1200"/>
            </a:pPr>
            <a:endParaRPr lang="en-US"/>
          </a:p>
        </c:txPr>
        <c:crossAx val="88363776"/>
        <c:crosses val="autoZero"/>
        <c:auto val="1"/>
        <c:lblAlgn val="ctr"/>
        <c:lblOffset val="100"/>
        <c:noMultiLvlLbl val="0"/>
      </c:catAx>
      <c:valAx>
        <c:axId val="88363776"/>
        <c:scaling>
          <c:orientation val="minMax"/>
          <c:max val="1"/>
        </c:scaling>
        <c:delete val="0"/>
        <c:axPos val="l"/>
        <c:majorGridlines/>
        <c:numFmt formatCode="0%" sourceLinked="0"/>
        <c:majorTickMark val="out"/>
        <c:minorTickMark val="none"/>
        <c:tickLblPos val="nextTo"/>
        <c:txPr>
          <a:bodyPr/>
          <a:lstStyle/>
          <a:p>
            <a:pPr>
              <a:defRPr sz="1200"/>
            </a:pPr>
            <a:endParaRPr lang="en-US"/>
          </a:p>
        </c:txPr>
        <c:crossAx val="88361600"/>
        <c:crosses val="autoZero"/>
        <c:crossBetween val="between"/>
      </c:valAx>
      <c:valAx>
        <c:axId val="88365312"/>
        <c:scaling>
          <c:orientation val="minMax"/>
        </c:scaling>
        <c:delete val="0"/>
        <c:axPos val="r"/>
        <c:numFmt formatCode="#,##0" sourceLinked="1"/>
        <c:majorTickMark val="out"/>
        <c:minorTickMark val="none"/>
        <c:tickLblPos val="nextTo"/>
        <c:crossAx val="88367104"/>
        <c:crosses val="max"/>
        <c:crossBetween val="between"/>
      </c:valAx>
      <c:catAx>
        <c:axId val="88367104"/>
        <c:scaling>
          <c:orientation val="minMax"/>
        </c:scaling>
        <c:delete val="1"/>
        <c:axPos val="b"/>
        <c:majorTickMark val="out"/>
        <c:minorTickMark val="none"/>
        <c:tickLblPos val="nextTo"/>
        <c:crossAx val="88365312"/>
        <c:crosses val="autoZero"/>
        <c:auto val="1"/>
        <c:lblAlgn val="ctr"/>
        <c:lblOffset val="100"/>
        <c:noMultiLvlLbl val="0"/>
      </c:catAx>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336920384951878"/>
          <c:y val="0.10889575202001373"/>
          <c:w val="0.46770625546806638"/>
          <c:h val="0.60026437589547565"/>
        </c:manualLayout>
      </c:layout>
      <c:pieChart>
        <c:varyColors val="1"/>
        <c:ser>
          <c:idx val="0"/>
          <c:order val="0"/>
          <c:tx>
            <c:strRef>
              <c:f>Sheet1!$B$3</c:f>
              <c:strCache>
                <c:ptCount val="1"/>
                <c:pt idx="0">
                  <c:v>2012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076-4BE8-8C16-56142CF3C2F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076-4BE8-8C16-56142CF3C2F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076-4BE8-8C16-56142CF3C2F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076-4BE8-8C16-56142CF3C2F8}"/>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3076-4BE8-8C16-56142CF3C2F8}"/>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3076-4BE8-8C16-56142CF3C2F8}"/>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3076-4BE8-8C16-56142CF3C2F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c:v>85</c:v>
                </c:pt>
                <c:pt idx="1">
                  <c:v>0</c:v>
                </c:pt>
                <c:pt idx="2">
                  <c:v>14</c:v>
                </c:pt>
                <c:pt idx="3">
                  <c:v>0</c:v>
                </c:pt>
                <c:pt idx="4">
                  <c:v>1</c:v>
                </c:pt>
                <c:pt idx="5">
                  <c:v>0</c:v>
                </c:pt>
                <c:pt idx="6">
                  <c:v>0</c:v>
                </c:pt>
              </c:numCache>
            </c:numRef>
          </c:val>
          <c:extLst xmlns:c16r2="http://schemas.microsoft.com/office/drawing/2015/06/chart">
            <c:ext xmlns:c16="http://schemas.microsoft.com/office/drawing/2014/chart" uri="{C3380CC4-5D6E-409C-BE32-E72D297353CC}">
              <c16:uniqueId val="{0000000E-3076-4BE8-8C16-56142CF3C2F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48031496062992"/>
          <c:y val="0.11602590536418225"/>
          <c:w val="0.47881714785651786"/>
          <c:h val="0.61452450923561419"/>
        </c:manualLayout>
      </c:layout>
      <c:pieChart>
        <c:varyColors val="1"/>
        <c:ser>
          <c:idx val="0"/>
          <c:order val="0"/>
          <c:tx>
            <c:strRef>
              <c:f>Sheet1!$C$3</c:f>
              <c:strCache>
                <c:ptCount val="1"/>
                <c:pt idx="0">
                  <c:v>2016</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282-4C3C-A130-2660A86EDA0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282-4C3C-A130-2660A86EDA0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282-4C3C-A130-2660A86EDA0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C282-4C3C-A130-2660A86EDA0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C282-4C3C-A130-2660A86EDA0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C282-4C3C-A130-2660A86EDA0F}"/>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C282-4C3C-A130-2660A86EDA0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Sheet1!$C$4:$C$10</c:f>
              <c:numCache>
                <c:formatCode>0</c:formatCode>
                <c:ptCount val="7"/>
                <c:pt idx="0">
                  <c:v>42.7</c:v>
                </c:pt>
                <c:pt idx="1">
                  <c:v>20.8</c:v>
                </c:pt>
                <c:pt idx="2">
                  <c:v>16.8</c:v>
                </c:pt>
                <c:pt idx="3">
                  <c:v>9.1</c:v>
                </c:pt>
                <c:pt idx="4">
                  <c:v>9.5</c:v>
                </c:pt>
                <c:pt idx="5">
                  <c:v>1.2</c:v>
                </c:pt>
                <c:pt idx="6">
                  <c:v>0</c:v>
                </c:pt>
              </c:numCache>
            </c:numRef>
          </c:val>
          <c:extLst xmlns:c16r2="http://schemas.microsoft.com/office/drawing/2015/06/chart">
            <c:ext xmlns:c16="http://schemas.microsoft.com/office/drawing/2014/chart" uri="{C3380CC4-5D6E-409C-BE32-E72D297353CC}">
              <c16:uniqueId val="{0000000E-C282-4C3C-A130-2660A86EDA0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8834776902887138"/>
          <c:y val="0.1056288391132138"/>
          <c:w val="0.42052690288713912"/>
          <c:h val="0.59281334656281237"/>
        </c:manualLayout>
      </c:layout>
      <c:pieChart>
        <c:varyColors val="1"/>
        <c:ser>
          <c:idx val="0"/>
          <c:order val="0"/>
          <c:tx>
            <c:strRef>
              <c:f>Sheet1!$D$3</c:f>
              <c:strCache>
                <c:ptCount val="1"/>
                <c:pt idx="0">
                  <c:v>2017</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9E0-4DEE-BE72-ABF375431B0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49E0-4DEE-BE72-ABF375431B0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9E0-4DEE-BE72-ABF375431B0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9E0-4DEE-BE72-ABF375431B08}"/>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49E0-4DEE-BE72-ABF375431B08}"/>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49E0-4DEE-BE72-ABF375431B08}"/>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49E0-4DEE-BE72-ABF375431B0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Sheet1!$D$4:$D$10</c:f>
              <c:numCache>
                <c:formatCode>0</c:formatCode>
                <c:ptCount val="7"/>
                <c:pt idx="0">
                  <c:v>21.2</c:v>
                </c:pt>
                <c:pt idx="1">
                  <c:v>27.3</c:v>
                </c:pt>
                <c:pt idx="2">
                  <c:v>25</c:v>
                </c:pt>
                <c:pt idx="3">
                  <c:v>10.5</c:v>
                </c:pt>
                <c:pt idx="4">
                  <c:v>14.4</c:v>
                </c:pt>
                <c:pt idx="5">
                  <c:v>1.4</c:v>
                </c:pt>
                <c:pt idx="6">
                  <c:v>0.3</c:v>
                </c:pt>
              </c:numCache>
            </c:numRef>
          </c:val>
          <c:extLst xmlns:c16r2="http://schemas.microsoft.com/office/drawing/2015/06/chart">
            <c:ext xmlns:c16="http://schemas.microsoft.com/office/drawing/2014/chart" uri="{C3380CC4-5D6E-409C-BE32-E72D297353CC}">
              <c16:uniqueId val="{0000000E-49E0-4DEE-BE72-ABF375431B0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866010498687663"/>
          <c:y val="0.12991543017170426"/>
          <c:w val="0.399346675415573"/>
          <c:h val="0.56964764963518222"/>
        </c:manualLayout>
      </c:layout>
      <c:pieChart>
        <c:varyColors val="1"/>
        <c:ser>
          <c:idx val="0"/>
          <c:order val="0"/>
          <c:tx>
            <c:strRef>
              <c:f>Sheet1!$E$3</c:f>
              <c:strCache>
                <c:ptCount val="1"/>
                <c:pt idx="0">
                  <c:v>2018</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333-4F08-9903-DB12EE85D15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333-4F08-9903-DB12EE85D15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333-4F08-9903-DB12EE85D15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333-4F08-9903-DB12EE85D15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333-4F08-9903-DB12EE85D15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333-4F08-9903-DB12EE85D15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333-4F08-9903-DB12EE85D1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Sheet1!$E$4:$E$10</c:f>
              <c:numCache>
                <c:formatCode>0</c:formatCode>
                <c:ptCount val="7"/>
                <c:pt idx="0">
                  <c:v>14.6</c:v>
                </c:pt>
                <c:pt idx="1">
                  <c:v>27.9</c:v>
                </c:pt>
                <c:pt idx="2">
                  <c:v>24.1</c:v>
                </c:pt>
                <c:pt idx="3">
                  <c:v>12</c:v>
                </c:pt>
                <c:pt idx="4">
                  <c:v>18.5</c:v>
                </c:pt>
                <c:pt idx="5">
                  <c:v>1.5</c:v>
                </c:pt>
                <c:pt idx="6">
                  <c:v>1.4</c:v>
                </c:pt>
              </c:numCache>
            </c:numRef>
          </c:val>
          <c:extLst xmlns:c16r2="http://schemas.microsoft.com/office/drawing/2015/06/chart">
            <c:ext xmlns:c16="http://schemas.microsoft.com/office/drawing/2014/chart" uri="{C3380CC4-5D6E-409C-BE32-E72D297353CC}">
              <c16:uniqueId val="{0000000E-9333-4F08-9903-DB12EE85D15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839612142354265E-2"/>
          <c:y val="0.1662971904811473"/>
          <c:w val="0.46388888888888891"/>
          <c:h val="0.77314814814814814"/>
        </c:manualLayout>
      </c:layout>
      <c:pieChart>
        <c:varyColors val="1"/>
        <c:ser>
          <c:idx val="0"/>
          <c:order val="0"/>
          <c:dPt>
            <c:idx val="1"/>
            <c:bubble3D val="0"/>
            <c:explosion val="3"/>
            <c:extLst xmlns:c16r2="http://schemas.microsoft.com/office/drawing/2015/06/chart">
              <c:ext xmlns:c16="http://schemas.microsoft.com/office/drawing/2014/chart" uri="{C3380CC4-5D6E-409C-BE32-E72D297353CC}">
                <c16:uniqueId val="{00000000-D9BF-48E1-BC5E-D058149B4877}"/>
              </c:ext>
            </c:extLst>
          </c:dPt>
          <c:dLbls>
            <c:dLbl>
              <c:idx val="3"/>
              <c:layout>
                <c:manualLayout>
                  <c:x val="5.0497830774522603E-3"/>
                  <c:y val="-1.8929979271160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9D9-4094-9006-85EAE19E8D76}"/>
                </c:ext>
              </c:extLst>
            </c:dLbl>
            <c:numFmt formatCode="&quot;$&quot;#,##0" sourceLinked="0"/>
            <c:spPr>
              <a:noFill/>
              <a:ln>
                <a:noFill/>
              </a:ln>
              <a:effectLst/>
            </c:spPr>
            <c:txPr>
              <a:bodyPr/>
              <a:lstStyle/>
              <a:p>
                <a:pPr>
                  <a:defRPr sz="2000" baseline="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'Monthly Summary 2017'!$A$370:$A$372</c:f>
              <c:strCache>
                <c:ptCount val="3"/>
                <c:pt idx="0">
                  <c:v>Power charges</c:v>
                </c:pt>
                <c:pt idx="1">
                  <c:v>Transmission charges</c:v>
                </c:pt>
                <c:pt idx="2">
                  <c:v>Other AMP &amp; Miscellaneous charges</c:v>
                </c:pt>
              </c:strCache>
            </c:strRef>
          </c:cat>
          <c:val>
            <c:numRef>
              <c:f>'Monthly Summary 2017'!$D$370:$D$371</c:f>
              <c:numCache>
                <c:formatCode>"$"#,##0</c:formatCode>
                <c:ptCount val="2"/>
                <c:pt idx="0">
                  <c:v>11036469.439999998</c:v>
                </c:pt>
                <c:pt idx="1">
                  <c:v>7180860.9589999998</c:v>
                </c:pt>
              </c:numCache>
            </c:numRef>
          </c:val>
          <c:extLst xmlns:c16r2="http://schemas.microsoft.com/office/drawing/2015/06/chart">
            <c:ext xmlns:c16="http://schemas.microsoft.com/office/drawing/2014/chart" uri="{C3380CC4-5D6E-409C-BE32-E72D297353CC}">
              <c16:uniqueId val="{00000001-99D9-4094-9006-85EAE19E8D7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4986406246865958"/>
          <c:y val="0.34006695566621559"/>
          <c:w val="0.23820704687033692"/>
          <c:h val="0.33692400162520275"/>
        </c:manualLayout>
      </c:layout>
      <c:overlay val="0"/>
      <c:txPr>
        <a:bodyPr/>
        <a:lstStyle/>
        <a:p>
          <a:pPr>
            <a:defRPr sz="2400" baseline="0"/>
          </a:pPr>
          <a:endParaRPr lang="en-US"/>
        </a:p>
      </c:txPr>
    </c:legend>
    <c:plotVisOnly val="1"/>
    <c:dispBlanksAs val="gap"/>
    <c:showDLblsOverMax val="0"/>
  </c:chart>
  <c:txPr>
    <a:bodyPr/>
    <a:lstStyle/>
    <a:p>
      <a:pPr>
        <a:defRPr sz="1400" baseline="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4370078740158"/>
          <c:y val="0.13713494064918769"/>
          <c:w val="0.86757852143482062"/>
          <c:h val="0.72305354796609844"/>
        </c:manualLayout>
      </c:layout>
      <c:barChart>
        <c:barDir val="col"/>
        <c:grouping val="clustered"/>
        <c:varyColors val="0"/>
        <c:ser>
          <c:idx val="0"/>
          <c:order val="0"/>
          <c:tx>
            <c:strRef>
              <c:f>'Fees &amp; Credits'!$A$4</c:f>
              <c:strCache>
                <c:ptCount val="1"/>
                <c:pt idx="0">
                  <c:v>AEP &amp; PJM Transmission Fees</c:v>
                </c:pt>
              </c:strCache>
            </c:strRef>
          </c:tx>
          <c:spPr>
            <a:solidFill>
              <a:srgbClr val="FF0000"/>
            </a:solidFill>
            <a:ln>
              <a:noFill/>
            </a:ln>
            <a:effectLst/>
          </c:spPr>
          <c:invertIfNegative val="0"/>
          <c:cat>
            <c:numRef>
              <c:f>'Fees &amp; Credits'!$B$3:$J$3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'Fees &amp; Credits'!$B$4:$J$4</c:f>
              <c:numCache>
                <c:formatCode>"$"#,##0</c:formatCode>
                <c:ptCount val="9"/>
                <c:pt idx="0">
                  <c:v>4052000</c:v>
                </c:pt>
                <c:pt idx="1">
                  <c:v>5785000</c:v>
                </c:pt>
                <c:pt idx="2">
                  <c:v>6306000</c:v>
                </c:pt>
                <c:pt idx="3">
                  <c:v>5887000</c:v>
                </c:pt>
                <c:pt idx="4">
                  <c:v>8848500</c:v>
                </c:pt>
                <c:pt idx="5">
                  <c:v>8149000</c:v>
                </c:pt>
                <c:pt idx="6">
                  <c:v>7526000</c:v>
                </c:pt>
                <c:pt idx="7">
                  <c:v>7863000</c:v>
                </c:pt>
                <c:pt idx="8">
                  <c:v>8272900</c:v>
                </c:pt>
              </c:numCache>
            </c:numRef>
          </c:val>
          <c:extLst xmlns:c16r2="http://schemas.microsoft.com/office/drawing/2015/06/chart">
            <c:ext xmlns:c16="http://schemas.microsoft.com/office/drawing/2014/chart" uri="{C3380CC4-5D6E-409C-BE32-E72D297353CC}">
              <c16:uniqueId val="{00000000-DE05-4F25-9DF4-C977752B4865}"/>
            </c:ext>
          </c:extLst>
        </c:ser>
        <c:ser>
          <c:idx val="1"/>
          <c:order val="1"/>
          <c:tx>
            <c:strRef>
              <c:f>'Fees &amp; Credits'!$A$5</c:f>
              <c:strCache>
                <c:ptCount val="1"/>
                <c:pt idx="0">
                  <c:v>Transmission Credits</c:v>
                </c:pt>
              </c:strCache>
            </c:strRef>
          </c:tx>
          <c:spPr>
            <a:solidFill>
              <a:srgbClr val="00B050"/>
            </a:solidFill>
            <a:ln>
              <a:noFill/>
            </a:ln>
            <a:effectLst/>
          </c:spPr>
          <c:invertIfNegative val="0"/>
          <c:cat>
            <c:numRef>
              <c:f>'Fees &amp; Credits'!$B$3:$J$3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'Fees &amp; Credits'!$B$5:$J$5</c:f>
              <c:numCache>
                <c:formatCode>"$"#,##0</c:formatCode>
                <c:ptCount val="9"/>
                <c:pt idx="0">
                  <c:v>5162000</c:v>
                </c:pt>
                <c:pt idx="1">
                  <c:v>5978000</c:v>
                </c:pt>
                <c:pt idx="2">
                  <c:v>6257000</c:v>
                </c:pt>
                <c:pt idx="3">
                  <c:v>4496000</c:v>
                </c:pt>
                <c:pt idx="4">
                  <c:v>6203600</c:v>
                </c:pt>
                <c:pt idx="5">
                  <c:v>6606000</c:v>
                </c:pt>
                <c:pt idx="6">
                  <c:v>6165300</c:v>
                </c:pt>
                <c:pt idx="7">
                  <c:v>6343600</c:v>
                </c:pt>
                <c:pt idx="8">
                  <c:v>6630900</c:v>
                </c:pt>
              </c:numCache>
            </c:numRef>
          </c:val>
          <c:extLst xmlns:c16r2="http://schemas.microsoft.com/office/drawing/2015/06/chart">
            <c:ext xmlns:c16="http://schemas.microsoft.com/office/drawing/2014/chart" uri="{C3380CC4-5D6E-409C-BE32-E72D297353CC}">
              <c16:uniqueId val="{00000001-DE05-4F25-9DF4-C977752B4865}"/>
            </c:ext>
          </c:extLst>
        </c:ser>
        <c:dLbls>
          <c:showLegendKey val="0"/>
          <c:showVal val="0"/>
          <c:showCatName val="0"/>
          <c:showSerName val="0"/>
          <c:showPercent val="0"/>
          <c:showBubbleSize val="0"/>
        </c:dLbls>
        <c:gapWidth val="211"/>
        <c:overlap val="-31"/>
        <c:axId val="89316352"/>
        <c:axId val="89322240"/>
      </c:barChart>
      <c:catAx>
        <c:axId val="8931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322240"/>
        <c:crosses val="autoZero"/>
        <c:auto val="1"/>
        <c:lblAlgn val="ctr"/>
        <c:lblOffset val="100"/>
        <c:noMultiLvlLbl val="0"/>
      </c:catAx>
      <c:valAx>
        <c:axId val="893222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31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dirty="0"/>
              <a:t>2017 Rate Comparisons</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Sheet1!$A$8:$A$11</c:f>
              <c:strCache>
                <c:ptCount val="4"/>
                <c:pt idx="0">
                  <c:v>Investor-Owned utilities</c:v>
                </c:pt>
                <c:pt idx="1">
                  <c:v>Rural Electric Cooperatives</c:v>
                </c:pt>
                <c:pt idx="2">
                  <c:v>Public Power Utilities</c:v>
                </c:pt>
                <c:pt idx="3">
                  <c:v>Orrville Utilities</c:v>
                </c:pt>
              </c:strCache>
            </c:strRef>
          </c:cat>
          <c:val>
            <c:numRef>
              <c:f>Sheet1!$B$8:$B$11</c:f>
              <c:numCache>
                <c:formatCode>0.00</c:formatCode>
                <c:ptCount val="4"/>
                <c:pt idx="0">
                  <c:v>13.2</c:v>
                </c:pt>
                <c:pt idx="1">
                  <c:v>11.6</c:v>
                </c:pt>
                <c:pt idx="2">
                  <c:v>11.5</c:v>
                </c:pt>
                <c:pt idx="3">
                  <c:v>11</c:v>
                </c:pt>
              </c:numCache>
            </c:numRef>
          </c:val>
          <c:extLst xmlns:c16r2="http://schemas.microsoft.com/office/drawing/2015/06/chart">
            <c:ext xmlns:c16="http://schemas.microsoft.com/office/drawing/2014/chart" uri="{C3380CC4-5D6E-409C-BE32-E72D297353CC}">
              <c16:uniqueId val="{00000000-7F0F-4F65-8B46-E1B42DDC8837}"/>
            </c:ext>
          </c:extLst>
        </c:ser>
        <c:dLbls>
          <c:showLegendKey val="0"/>
          <c:showVal val="0"/>
          <c:showCatName val="0"/>
          <c:showSerName val="0"/>
          <c:showPercent val="0"/>
          <c:showBubbleSize val="0"/>
        </c:dLbls>
        <c:gapWidth val="219"/>
        <c:overlap val="-27"/>
        <c:axId val="89026944"/>
        <c:axId val="89028480"/>
      </c:barChart>
      <c:catAx>
        <c:axId val="8902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9028480"/>
        <c:crosses val="autoZero"/>
        <c:auto val="1"/>
        <c:lblAlgn val="ctr"/>
        <c:lblOffset val="100"/>
        <c:noMultiLvlLbl val="0"/>
      </c:catAx>
      <c:valAx>
        <c:axId val="890284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0269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aseline="0">
          <a:solidFill>
            <a:schemeClr val="tx1"/>
          </a:solidFill>
        </a:defRPr>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5472985556975"/>
          <c:y val="0.13682054036124119"/>
          <c:w val="0.84323103982056469"/>
          <c:h val="0.48359580052493428"/>
        </c:manualLayout>
      </c:layout>
      <c:barChart>
        <c:barDir val="col"/>
        <c:grouping val="clustered"/>
        <c:varyColors val="0"/>
        <c:ser>
          <c:idx val="0"/>
          <c:order val="0"/>
          <c:invertIfNegative val="0"/>
          <c:cat>
            <c:strRef>
              <c:f>'Monthly Summary 2017'!$A$475:$A$489</c:f>
              <c:strCache>
                <c:ptCount val="15"/>
                <c:pt idx="0">
                  <c:v>Hydro projects (11.6MW)</c:v>
                </c:pt>
                <c:pt idx="1">
                  <c:v>Orrville Generation (peaking only)</c:v>
                </c:pt>
                <c:pt idx="2">
                  <c:v>Orrville Generation (63MW)</c:v>
                </c:pt>
                <c:pt idx="3">
                  <c:v>Prairie State (5MW)</c:v>
                </c:pt>
                <c:pt idx="4">
                  <c:v>Fremont (24MW)</c:v>
                </c:pt>
                <c:pt idx="5">
                  <c:v>Blue Creek (2MW)</c:v>
                </c:pt>
                <c:pt idx="6">
                  <c:v>DA &amp; RT Purchases (MW varies)</c:v>
                </c:pt>
                <c:pt idx="7">
                  <c:v>Solar</c:v>
                </c:pt>
                <c:pt idx="8">
                  <c:v>NYPA (&lt;1MW)</c:v>
                </c:pt>
                <c:pt idx="9">
                  <c:v>Wt. Avg.  Energy Cost</c:v>
                </c:pt>
                <c:pt idx="10">
                  <c:v>Projects only cost</c:v>
                </c:pt>
                <c:pt idx="11">
                  <c:v>DA &amp; RT Sales (MW varies)</c:v>
                </c:pt>
                <c:pt idx="12">
                  <c:v>Avg Incremental Fuel Cost</c:v>
                </c:pt>
                <c:pt idx="13">
                  <c:v>Avg Incremental Cost, Gas</c:v>
                </c:pt>
                <c:pt idx="14">
                  <c:v>PJM/Pool Incremental Sell Price</c:v>
                </c:pt>
              </c:strCache>
            </c:strRef>
          </c:cat>
          <c:val>
            <c:numRef>
              <c:f>'Monthly Summary 2017'!$B$475:$B$489</c:f>
              <c:numCache>
                <c:formatCode>"$"#,##0.00</c:formatCode>
                <c:ptCount val="15"/>
                <c:pt idx="0">
                  <c:v>110.82117950445507</c:v>
                </c:pt>
                <c:pt idx="1">
                  <c:v>150</c:v>
                </c:pt>
                <c:pt idx="2">
                  <c:v>75.7</c:v>
                </c:pt>
                <c:pt idx="3">
                  <c:v>67.178397710340718</c:v>
                </c:pt>
                <c:pt idx="4">
                  <c:v>48.029570344649358</c:v>
                </c:pt>
                <c:pt idx="5">
                  <c:v>33.545504253013981</c:v>
                </c:pt>
                <c:pt idx="6">
                  <c:v>30.413710020461572</c:v>
                </c:pt>
                <c:pt idx="7">
                  <c:v>35.88127128635054</c:v>
                </c:pt>
                <c:pt idx="8">
                  <c:v>21.639136416755367</c:v>
                </c:pt>
                <c:pt idx="9">
                  <c:v>44.726978535093437</c:v>
                </c:pt>
                <c:pt idx="10" formatCode="&quot;$&quot;#,##0.00_);\(&quot;$&quot;#,##0.00\)">
                  <c:v>65.327686221450818</c:v>
                </c:pt>
                <c:pt idx="11">
                  <c:v>35.06262039769404</c:v>
                </c:pt>
                <c:pt idx="12">
                  <c:v>41</c:v>
                </c:pt>
                <c:pt idx="13">
                  <c:v>62</c:v>
                </c:pt>
                <c:pt idx="14">
                  <c:v>47</c:v>
                </c:pt>
              </c:numCache>
            </c:numRef>
          </c:val>
          <c:extLst xmlns:c16r2="http://schemas.microsoft.com/office/drawing/2015/06/chart">
            <c:ext xmlns:c16="http://schemas.microsoft.com/office/drawing/2014/chart" uri="{C3380CC4-5D6E-409C-BE32-E72D297353CC}">
              <c16:uniqueId val="{00000000-2324-40B9-9158-252830B232D7}"/>
            </c:ext>
          </c:extLst>
        </c:ser>
        <c:dLbls>
          <c:showLegendKey val="0"/>
          <c:showVal val="0"/>
          <c:showCatName val="0"/>
          <c:showSerName val="0"/>
          <c:showPercent val="0"/>
          <c:showBubbleSize val="0"/>
        </c:dLbls>
        <c:gapWidth val="150"/>
        <c:axId val="89079808"/>
        <c:axId val="89081344"/>
      </c:barChart>
      <c:catAx>
        <c:axId val="89079808"/>
        <c:scaling>
          <c:orientation val="minMax"/>
        </c:scaling>
        <c:delete val="0"/>
        <c:axPos val="b"/>
        <c:numFmt formatCode="General" sourceLinked="0"/>
        <c:majorTickMark val="out"/>
        <c:minorTickMark val="none"/>
        <c:tickLblPos val="nextTo"/>
        <c:txPr>
          <a:bodyPr/>
          <a:lstStyle/>
          <a:p>
            <a:pPr>
              <a:defRPr sz="1400" baseline="0"/>
            </a:pPr>
            <a:endParaRPr lang="en-US"/>
          </a:p>
        </c:txPr>
        <c:crossAx val="89081344"/>
        <c:crosses val="autoZero"/>
        <c:auto val="1"/>
        <c:lblAlgn val="ctr"/>
        <c:lblOffset val="100"/>
        <c:noMultiLvlLbl val="0"/>
      </c:catAx>
      <c:valAx>
        <c:axId val="89081344"/>
        <c:scaling>
          <c:orientation val="minMax"/>
        </c:scaling>
        <c:delete val="0"/>
        <c:axPos val="l"/>
        <c:majorGridlines/>
        <c:numFmt formatCode="&quot;$&quot;#,##0" sourceLinked="0"/>
        <c:majorTickMark val="out"/>
        <c:minorTickMark val="in"/>
        <c:tickLblPos val="nextTo"/>
        <c:txPr>
          <a:bodyPr/>
          <a:lstStyle/>
          <a:p>
            <a:pPr>
              <a:defRPr sz="1100"/>
            </a:pPr>
            <a:endParaRPr lang="en-US"/>
          </a:p>
        </c:txPr>
        <c:crossAx val="89079808"/>
        <c:crosses val="autoZero"/>
        <c:crossBetween val="between"/>
      </c:valAx>
    </c:plotArea>
    <c:plotVisOnly val="1"/>
    <c:dispBlanksAs val="gap"/>
    <c:showDLblsOverMax val="0"/>
  </c:chart>
  <c:txPr>
    <a:bodyPr/>
    <a:lstStyle/>
    <a:p>
      <a:pPr>
        <a:defRPr baseline="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33081272329946"/>
          <c:y val="5.0925925925925923E-2"/>
          <c:w val="0.70935998571303416"/>
          <c:h val="0.8416746864975212"/>
        </c:manualLayout>
      </c:layout>
      <c:lineChart>
        <c:grouping val="standard"/>
        <c:varyColors val="0"/>
        <c:ser>
          <c:idx val="0"/>
          <c:order val="0"/>
          <c:tx>
            <c:strRef>
              <c:f>Sheet1!$A$44</c:f>
              <c:strCache>
                <c:ptCount val="1"/>
                <c:pt idx="0">
                  <c:v>Wholesale sales</c:v>
                </c:pt>
              </c:strCache>
            </c:strRef>
          </c:tx>
          <c:spPr>
            <a:ln w="44450" cap="rnd">
              <a:solidFill>
                <a:schemeClr val="accent1"/>
              </a:solidFill>
              <a:round/>
            </a:ln>
            <a:effectLst/>
          </c:spPr>
          <c:marker>
            <c:symbol val="none"/>
          </c:marker>
          <c:cat>
            <c:numRef>
              <c:f>Sheet1!$B$39:$J$39</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Sheet1!$B$44:$J$44</c:f>
              <c:numCache>
                <c:formatCode>"$"#,##0</c:formatCode>
                <c:ptCount val="9"/>
                <c:pt idx="0">
                  <c:v>2323140</c:v>
                </c:pt>
                <c:pt idx="1">
                  <c:v>3707657</c:v>
                </c:pt>
                <c:pt idx="2">
                  <c:v>4821266</c:v>
                </c:pt>
                <c:pt idx="3">
                  <c:v>3838446</c:v>
                </c:pt>
                <c:pt idx="4">
                  <c:v>7283907</c:v>
                </c:pt>
                <c:pt idx="5">
                  <c:v>5342878</c:v>
                </c:pt>
                <c:pt idx="6">
                  <c:v>4278258</c:v>
                </c:pt>
                <c:pt idx="7">
                  <c:v>2315544</c:v>
                </c:pt>
                <c:pt idx="8">
                  <c:v>1500000</c:v>
                </c:pt>
              </c:numCache>
            </c:numRef>
          </c:val>
          <c:smooth val="0"/>
          <c:extLst xmlns:c16r2="http://schemas.microsoft.com/office/drawing/2015/06/chart">
            <c:ext xmlns:c16="http://schemas.microsoft.com/office/drawing/2014/chart" uri="{C3380CC4-5D6E-409C-BE32-E72D297353CC}">
              <c16:uniqueId val="{00000000-102B-48B2-8A0D-700118385F8B}"/>
            </c:ext>
          </c:extLst>
        </c:ser>
        <c:dLbls>
          <c:showLegendKey val="0"/>
          <c:showVal val="0"/>
          <c:showCatName val="0"/>
          <c:showSerName val="0"/>
          <c:showPercent val="0"/>
          <c:showBubbleSize val="0"/>
        </c:dLbls>
        <c:marker val="1"/>
        <c:smooth val="0"/>
        <c:axId val="89132032"/>
        <c:axId val="89142016"/>
      </c:lineChart>
      <c:lineChart>
        <c:grouping val="standard"/>
        <c:varyColors val="0"/>
        <c:ser>
          <c:idx val="1"/>
          <c:order val="1"/>
          <c:tx>
            <c:strRef>
              <c:f>Sheet1!$A$57</c:f>
              <c:strCache>
                <c:ptCount val="1"/>
                <c:pt idx="0">
                  <c:v>Plant Load Factor</c:v>
                </c:pt>
              </c:strCache>
            </c:strRef>
          </c:tx>
          <c:spPr>
            <a:ln w="44450" cap="rnd">
              <a:solidFill>
                <a:schemeClr val="accent2"/>
              </a:solidFill>
              <a:round/>
            </a:ln>
            <a:effectLst/>
          </c:spPr>
          <c:marker>
            <c:symbol val="none"/>
          </c:marker>
          <c:val>
            <c:numRef>
              <c:f>Sheet1!$B$57:$J$57</c:f>
              <c:numCache>
                <c:formatCode>#,##0.0</c:formatCode>
                <c:ptCount val="9"/>
                <c:pt idx="0">
                  <c:v>72.980040938434897</c:v>
                </c:pt>
                <c:pt idx="1">
                  <c:v>65.820313730121242</c:v>
                </c:pt>
                <c:pt idx="2">
                  <c:v>44.348768501023464</c:v>
                </c:pt>
                <c:pt idx="3">
                  <c:v>45.904607345299951</c:v>
                </c:pt>
                <c:pt idx="4">
                  <c:v>58.013463627775153</c:v>
                </c:pt>
                <c:pt idx="5">
                  <c:v>46.500095260588886</c:v>
                </c:pt>
                <c:pt idx="6">
                  <c:v>41.342480514879547</c:v>
                </c:pt>
                <c:pt idx="7">
                  <c:v>15.9</c:v>
                </c:pt>
                <c:pt idx="8">
                  <c:v>12</c:v>
                </c:pt>
              </c:numCache>
            </c:numRef>
          </c:val>
          <c:smooth val="0"/>
          <c:extLst xmlns:c16r2="http://schemas.microsoft.com/office/drawing/2015/06/chart">
            <c:ext xmlns:c16="http://schemas.microsoft.com/office/drawing/2014/chart" uri="{C3380CC4-5D6E-409C-BE32-E72D297353CC}">
              <c16:uniqueId val="{00000001-102B-48B2-8A0D-700118385F8B}"/>
            </c:ext>
          </c:extLst>
        </c:ser>
        <c:dLbls>
          <c:showLegendKey val="0"/>
          <c:showVal val="0"/>
          <c:showCatName val="0"/>
          <c:showSerName val="0"/>
          <c:showPercent val="0"/>
          <c:showBubbleSize val="0"/>
        </c:dLbls>
        <c:marker val="1"/>
        <c:smooth val="0"/>
        <c:axId val="89153536"/>
        <c:axId val="89143552"/>
      </c:lineChart>
      <c:catAx>
        <c:axId val="8913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142016"/>
        <c:crosses val="autoZero"/>
        <c:auto val="1"/>
        <c:lblAlgn val="ctr"/>
        <c:lblOffset val="100"/>
        <c:noMultiLvlLbl val="0"/>
      </c:catAx>
      <c:valAx>
        <c:axId val="891420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132032"/>
        <c:crosses val="autoZero"/>
        <c:crossBetween val="between"/>
      </c:valAx>
      <c:valAx>
        <c:axId val="89143552"/>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153536"/>
        <c:crosses val="max"/>
        <c:crossBetween val="between"/>
      </c:valAx>
      <c:catAx>
        <c:axId val="89153536"/>
        <c:scaling>
          <c:orientation val="minMax"/>
        </c:scaling>
        <c:delete val="1"/>
        <c:axPos val="b"/>
        <c:majorTickMark val="out"/>
        <c:minorTickMark val="none"/>
        <c:tickLblPos val="nextTo"/>
        <c:crossAx val="89143552"/>
        <c:crosses val="autoZero"/>
        <c:auto val="1"/>
        <c:lblAlgn val="ctr"/>
        <c:lblOffset val="100"/>
        <c:noMultiLvlLbl val="0"/>
      </c:catAx>
      <c:spPr>
        <a:noFill/>
        <a:ln>
          <a:noFill/>
        </a:ln>
        <a:effectLst/>
      </c:spPr>
    </c:plotArea>
    <c:legend>
      <c:legendPos val="r"/>
      <c:layout>
        <c:manualLayout>
          <c:xMode val="edge"/>
          <c:yMode val="edge"/>
          <c:x val="0.87453301340037326"/>
          <c:y val="0.31076334208223971"/>
          <c:w val="0.11176160452336009"/>
          <c:h val="0.281251093613298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Wastewater Revenue Sources</a:t>
            </a:r>
          </a:p>
        </c:rich>
      </c:tx>
      <c:overlay val="0"/>
      <c:spPr>
        <a:noFill/>
        <a:ln>
          <a:noFill/>
        </a:ln>
        <a:effectLst/>
      </c:sp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Sheet1!$A$79</c:f>
              <c:strCache>
                <c:ptCount val="1"/>
                <c:pt idx="0">
                  <c:v>Production payroll w/benefits (O&amp;M and Capital)</c:v>
                </c:pt>
              </c:strCache>
            </c:strRef>
          </c:tx>
          <c:spPr>
            <a:ln w="38100" cap="rnd">
              <a:solidFill>
                <a:schemeClr val="accent1"/>
              </a:solidFill>
              <a:round/>
            </a:ln>
            <a:effectLst/>
          </c:spPr>
          <c:marker>
            <c:symbol val="none"/>
          </c:marker>
          <c:cat>
            <c:numRef>
              <c:f>Sheet1!$E$77:$J$77</c:f>
              <c:numCache>
                <c:formatCode>General</c:formatCode>
                <c:ptCount val="6"/>
                <c:pt idx="0">
                  <c:v>2013</c:v>
                </c:pt>
                <c:pt idx="1">
                  <c:v>2014</c:v>
                </c:pt>
                <c:pt idx="2">
                  <c:v>2015</c:v>
                </c:pt>
                <c:pt idx="3">
                  <c:v>2016</c:v>
                </c:pt>
                <c:pt idx="4">
                  <c:v>2017</c:v>
                </c:pt>
                <c:pt idx="5">
                  <c:v>2018</c:v>
                </c:pt>
              </c:numCache>
            </c:numRef>
          </c:cat>
          <c:val>
            <c:numRef>
              <c:f>Sheet1!$E$79:$J$79</c:f>
              <c:numCache>
                <c:formatCode>#,##0</c:formatCode>
                <c:ptCount val="6"/>
                <c:pt idx="0">
                  <c:v>3509114.4699999997</c:v>
                </c:pt>
                <c:pt idx="1">
                  <c:v>3684515.2800000003</c:v>
                </c:pt>
                <c:pt idx="2">
                  <c:v>3374683.0599999996</c:v>
                </c:pt>
                <c:pt idx="3">
                  <c:v>3250892</c:v>
                </c:pt>
                <c:pt idx="4">
                  <c:v>2943342</c:v>
                </c:pt>
                <c:pt idx="5">
                  <c:v>3418900</c:v>
                </c:pt>
              </c:numCache>
            </c:numRef>
          </c:val>
          <c:smooth val="0"/>
          <c:extLst xmlns:c16r2="http://schemas.microsoft.com/office/drawing/2015/06/chart">
            <c:ext xmlns:c16="http://schemas.microsoft.com/office/drawing/2014/chart" uri="{C3380CC4-5D6E-409C-BE32-E72D297353CC}">
              <c16:uniqueId val="{00000000-6DAD-4809-AED0-86E59A44BFE7}"/>
            </c:ext>
          </c:extLst>
        </c:ser>
        <c:ser>
          <c:idx val="4"/>
          <c:order val="1"/>
          <c:tx>
            <c:strRef>
              <c:f>Sheet1!$A$85</c:f>
              <c:strCache>
                <c:ptCount val="1"/>
                <c:pt idx="0">
                  <c:v>Production costs less purchase power plus WS sales</c:v>
                </c:pt>
              </c:strCache>
            </c:strRef>
          </c:tx>
          <c:spPr>
            <a:ln w="38100" cap="rnd">
              <a:solidFill>
                <a:srgbClr val="92D050"/>
              </a:solidFill>
              <a:round/>
            </a:ln>
            <a:effectLst/>
          </c:spPr>
          <c:marker>
            <c:symbol val="none"/>
          </c:marker>
          <c:cat>
            <c:numRef>
              <c:f>Sheet1!$E$77:$J$77</c:f>
              <c:numCache>
                <c:formatCode>General</c:formatCode>
                <c:ptCount val="6"/>
                <c:pt idx="0">
                  <c:v>2013</c:v>
                </c:pt>
                <c:pt idx="1">
                  <c:v>2014</c:v>
                </c:pt>
                <c:pt idx="2">
                  <c:v>2015</c:v>
                </c:pt>
                <c:pt idx="3">
                  <c:v>2016</c:v>
                </c:pt>
                <c:pt idx="4">
                  <c:v>2017</c:v>
                </c:pt>
                <c:pt idx="5">
                  <c:v>2018</c:v>
                </c:pt>
              </c:numCache>
            </c:numRef>
          </c:cat>
          <c:val>
            <c:numRef>
              <c:f>Sheet1!$E$85:$J$85</c:f>
              <c:numCache>
                <c:formatCode>#,##0</c:formatCode>
                <c:ptCount val="6"/>
                <c:pt idx="0">
                  <c:v>18030656.409999996</c:v>
                </c:pt>
                <c:pt idx="1">
                  <c:v>23003333.380000003</c:v>
                </c:pt>
                <c:pt idx="2">
                  <c:v>18352108.229999997</c:v>
                </c:pt>
                <c:pt idx="3">
                  <c:v>17970844.139999997</c:v>
                </c:pt>
                <c:pt idx="4">
                  <c:v>10894219</c:v>
                </c:pt>
                <c:pt idx="5">
                  <c:v>10847200</c:v>
                </c:pt>
              </c:numCache>
            </c:numRef>
          </c:val>
          <c:smooth val="0"/>
          <c:extLst xmlns:c16r2="http://schemas.microsoft.com/office/drawing/2015/06/chart">
            <c:ext xmlns:c16="http://schemas.microsoft.com/office/drawing/2014/chart" uri="{C3380CC4-5D6E-409C-BE32-E72D297353CC}">
              <c16:uniqueId val="{00000001-6DAD-4809-AED0-86E59A44BFE7}"/>
            </c:ext>
          </c:extLst>
        </c:ser>
        <c:ser>
          <c:idx val="5"/>
          <c:order val="2"/>
          <c:tx>
            <c:strRef>
              <c:f>Sheet1!$A$91</c:f>
              <c:strCache>
                <c:ptCount val="1"/>
                <c:pt idx="0">
                  <c:v>Wholesale sales</c:v>
                </c:pt>
              </c:strCache>
            </c:strRef>
          </c:tx>
          <c:spPr>
            <a:ln w="38100" cap="rnd">
              <a:solidFill>
                <a:schemeClr val="accent6"/>
              </a:solidFill>
              <a:round/>
            </a:ln>
            <a:effectLst/>
          </c:spPr>
          <c:marker>
            <c:symbol val="none"/>
          </c:marker>
          <c:val>
            <c:numRef>
              <c:f>Sheet1!$E$91:$J$91</c:f>
              <c:numCache>
                <c:formatCode>#,##0</c:formatCode>
                <c:ptCount val="6"/>
                <c:pt idx="0">
                  <c:v>3838446.34</c:v>
                </c:pt>
                <c:pt idx="1">
                  <c:v>7283906.8300000001</c:v>
                </c:pt>
                <c:pt idx="2">
                  <c:v>5342877.71</c:v>
                </c:pt>
                <c:pt idx="3">
                  <c:v>4278258.37</c:v>
                </c:pt>
                <c:pt idx="4">
                  <c:v>2315544</c:v>
                </c:pt>
                <c:pt idx="5">
                  <c:v>1500000</c:v>
                </c:pt>
              </c:numCache>
            </c:numRef>
          </c:val>
          <c:smooth val="0"/>
          <c:extLst xmlns:c16r2="http://schemas.microsoft.com/office/drawing/2015/06/chart">
            <c:ext xmlns:c16="http://schemas.microsoft.com/office/drawing/2014/chart" uri="{C3380CC4-5D6E-409C-BE32-E72D297353CC}">
              <c16:uniqueId val="{00000002-6DAD-4809-AED0-86E59A44BFE7}"/>
            </c:ext>
          </c:extLst>
        </c:ser>
        <c:dLbls>
          <c:showLegendKey val="0"/>
          <c:showVal val="0"/>
          <c:showCatName val="0"/>
          <c:showSerName val="0"/>
          <c:showPercent val="0"/>
          <c:showBubbleSize val="0"/>
        </c:dLbls>
        <c:marker val="1"/>
        <c:smooth val="0"/>
        <c:axId val="89199360"/>
        <c:axId val="89200896"/>
        <c:extLst xmlns:c16r2="http://schemas.microsoft.com/office/drawing/2015/06/chart">
          <c:ext xmlns:c15="http://schemas.microsoft.com/office/drawing/2012/chart" uri="{02D57815-91ED-43cb-92C2-25804820EDAC}">
            <c15:filteredLineSeries>
              <c15:ser>
                <c:idx val="1"/>
                <c:order val="1"/>
                <c:tx>
                  <c:strRef>
                    <c:extLst>
                      <c:ext uri="{02D57815-91ED-43cb-92C2-25804820EDAC}">
                        <c15:formulaRef>
                          <c15:sqref>Sheet1!$A$81</c15:sqref>
                        </c15:formulaRef>
                      </c:ext>
                    </c:extLst>
                    <c:strCache>
                      <c:ptCount val="1"/>
                      <c:pt idx="0">
                        <c:v>Total 771-7722 (Production Maintenance) w/payroll</c:v>
                      </c:pt>
                    </c:strCache>
                  </c:strRef>
                </c:tx>
                <c:spPr>
                  <a:ln w="28575" cap="rnd">
                    <a:solidFill>
                      <a:schemeClr val="accent2"/>
                    </a:solidFill>
                    <a:round/>
                  </a:ln>
                  <a:effectLst/>
                </c:spPr>
                <c:marker>
                  <c:symbol val="none"/>
                </c:marker>
                <c:cat>
                  <c:numRef>
                    <c:extLst>
                      <c:ext uri="{02D57815-91ED-43cb-92C2-25804820EDAC}">
                        <c15:formulaRef>
                          <c15:sqref>Sheet1!$E$77:$J$77</c15:sqref>
                        </c15:formulaRef>
                      </c:ext>
                    </c:extLst>
                    <c:numCache>
                      <c:formatCode>General</c:formatCode>
                      <c:ptCount val="6"/>
                      <c:pt idx="0">
                        <c:v>2013</c:v>
                      </c:pt>
                      <c:pt idx="1">
                        <c:v>2014</c:v>
                      </c:pt>
                      <c:pt idx="2">
                        <c:v>2015</c:v>
                      </c:pt>
                      <c:pt idx="3">
                        <c:v>2016</c:v>
                      </c:pt>
                      <c:pt idx="4">
                        <c:v>2017</c:v>
                      </c:pt>
                      <c:pt idx="5">
                        <c:v>2018</c:v>
                      </c:pt>
                    </c:numCache>
                  </c:numRef>
                </c:cat>
                <c:val>
                  <c:numRef>
                    <c:extLst>
                      <c:ext uri="{02D57815-91ED-43cb-92C2-25804820EDAC}">
                        <c15:formulaRef>
                          <c15:sqref>Sheet1!$E$81:$J$81</c15:sqref>
                        </c15:formulaRef>
                      </c:ext>
                    </c:extLst>
                    <c:numCache>
                      <c:formatCode>#,##0</c:formatCode>
                      <c:ptCount val="6"/>
                      <c:pt idx="0">
                        <c:v>2379073.85</c:v>
                      </c:pt>
                      <c:pt idx="1">
                        <c:v>2461415.4700000002</c:v>
                      </c:pt>
                      <c:pt idx="2">
                        <c:v>2127550.83</c:v>
                      </c:pt>
                      <c:pt idx="3">
                        <c:v>3628238</c:v>
                      </c:pt>
                      <c:pt idx="4">
                        <c:v>2073418</c:v>
                      </c:pt>
                      <c:pt idx="5">
                        <c:v>2305200</c:v>
                      </c:pt>
                    </c:numCache>
                  </c:numRef>
                </c:val>
                <c:smooth val="0"/>
                <c:extLst>
                  <c:ext xmlns:c16="http://schemas.microsoft.com/office/drawing/2014/chart" uri="{C3380CC4-5D6E-409C-BE32-E72D297353CC}">
                    <c16:uniqueId val="{00000003-6DAD-4809-AED0-86E59A44BFE7}"/>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Sheet1!$A$82</c15:sqref>
                        </c15:formulaRef>
                      </c:ext>
                    </c:extLst>
                    <c:strCache>
                      <c:ptCount val="1"/>
                      <c:pt idx="0">
                        <c:v>Total 771-7721 (Production Operations) w/payroll</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Sheet1!$E$77:$J$77</c15:sqref>
                        </c15:formulaRef>
                      </c:ext>
                    </c:extLst>
                    <c:numCache>
                      <c:formatCode>General</c:formatCode>
                      <c:ptCount val="6"/>
                      <c:pt idx="0">
                        <c:v>2013</c:v>
                      </c:pt>
                      <c:pt idx="1">
                        <c:v>2014</c:v>
                      </c:pt>
                      <c:pt idx="2">
                        <c:v>2015</c:v>
                      </c:pt>
                      <c:pt idx="3">
                        <c:v>2016</c:v>
                      </c:pt>
                      <c:pt idx="4">
                        <c:v>2017</c:v>
                      </c:pt>
                      <c:pt idx="5">
                        <c:v>2018</c:v>
                      </c:pt>
                    </c:numCache>
                  </c:numRef>
                </c:cat>
                <c:val>
                  <c:numRef>
                    <c:extLst xmlns:c15="http://schemas.microsoft.com/office/drawing/2012/chart">
                      <c:ext xmlns:c15="http://schemas.microsoft.com/office/drawing/2012/chart" uri="{02D57815-91ED-43cb-92C2-25804820EDAC}">
                        <c15:formulaRef>
                          <c15:sqref>Sheet1!$E$82:$J$82</c15:sqref>
                        </c15:formulaRef>
                      </c:ext>
                    </c:extLst>
                    <c:numCache>
                      <c:formatCode>#,##0</c:formatCode>
                      <c:ptCount val="6"/>
                      <c:pt idx="0">
                        <c:v>22227792.559999995</c:v>
                      </c:pt>
                      <c:pt idx="1">
                        <c:v>22198289.570000004</c:v>
                      </c:pt>
                      <c:pt idx="2">
                        <c:v>20853183.549999997</c:v>
                      </c:pt>
                      <c:pt idx="3">
                        <c:v>22667411.259999998</c:v>
                      </c:pt>
                      <c:pt idx="4">
                        <c:v>24235526</c:v>
                      </c:pt>
                      <c:pt idx="5">
                        <c:v>26542000</c:v>
                      </c:pt>
                    </c:numCache>
                  </c:numRef>
                </c:val>
                <c:smooth val="0"/>
                <c:extLst xmlns:c15="http://schemas.microsoft.com/office/drawing/2012/chart">
                  <c:ext xmlns:c16="http://schemas.microsoft.com/office/drawing/2014/chart" uri="{C3380CC4-5D6E-409C-BE32-E72D297353CC}">
                    <c16:uniqueId val="{00000004-6DAD-4809-AED0-86E59A44BFE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Sheet1!$A$84</c15:sqref>
                        </c15:formulaRef>
                      </c:ext>
                    </c:extLst>
                    <c:strCache>
                      <c:ptCount val="1"/>
                      <c:pt idx="0">
                        <c:v>Production costs less purchase power</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Sheet1!$E$77:$J$77</c15:sqref>
                        </c15:formulaRef>
                      </c:ext>
                    </c:extLst>
                    <c:numCache>
                      <c:formatCode>General</c:formatCode>
                      <c:ptCount val="6"/>
                      <c:pt idx="0">
                        <c:v>2013</c:v>
                      </c:pt>
                      <c:pt idx="1">
                        <c:v>2014</c:v>
                      </c:pt>
                      <c:pt idx="2">
                        <c:v>2015</c:v>
                      </c:pt>
                      <c:pt idx="3">
                        <c:v>2016</c:v>
                      </c:pt>
                      <c:pt idx="4">
                        <c:v>2017</c:v>
                      </c:pt>
                      <c:pt idx="5">
                        <c:v>2018</c:v>
                      </c:pt>
                    </c:numCache>
                  </c:numRef>
                </c:cat>
                <c:val>
                  <c:numRef>
                    <c:extLst xmlns:c15="http://schemas.microsoft.com/office/drawing/2012/chart">
                      <c:ext xmlns:c15="http://schemas.microsoft.com/office/drawing/2012/chart" uri="{02D57815-91ED-43cb-92C2-25804820EDAC}">
                        <c15:formulaRef>
                          <c15:sqref>Sheet1!$E$84:$J$84</c15:sqref>
                        </c15:formulaRef>
                      </c:ext>
                    </c:extLst>
                    <c:numCache>
                      <c:formatCode>#,##0</c:formatCode>
                      <c:ptCount val="6"/>
                      <c:pt idx="0">
                        <c:v>14192210.069999997</c:v>
                      </c:pt>
                      <c:pt idx="1">
                        <c:v>15719426.550000003</c:v>
                      </c:pt>
                      <c:pt idx="2">
                        <c:v>13009230.519999996</c:v>
                      </c:pt>
                      <c:pt idx="3">
                        <c:v>13692585.769999998</c:v>
                      </c:pt>
                      <c:pt idx="4">
                        <c:v>8578675</c:v>
                      </c:pt>
                      <c:pt idx="5">
                        <c:v>9347200</c:v>
                      </c:pt>
                    </c:numCache>
                  </c:numRef>
                </c:val>
                <c:smooth val="0"/>
                <c:extLst xmlns:c15="http://schemas.microsoft.com/office/drawing/2012/chart">
                  <c:ext xmlns:c16="http://schemas.microsoft.com/office/drawing/2014/chart" uri="{C3380CC4-5D6E-409C-BE32-E72D297353CC}">
                    <c16:uniqueId val="{00000005-6DAD-4809-AED0-86E59A44BFE7}"/>
                  </c:ext>
                </c:extLst>
              </c15:ser>
            </c15:filteredLineSeries>
          </c:ext>
        </c:extLst>
      </c:lineChart>
      <c:catAx>
        <c:axId val="8919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200896"/>
        <c:crosses val="autoZero"/>
        <c:auto val="1"/>
        <c:lblAlgn val="ctr"/>
        <c:lblOffset val="100"/>
        <c:noMultiLvlLbl val="0"/>
      </c:catAx>
      <c:valAx>
        <c:axId val="892008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199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50745307779924"/>
          <c:y val="7.1634994159516158E-2"/>
          <c:w val="0.67335130431416179"/>
          <c:h val="0.8087821921235695"/>
        </c:manualLayout>
      </c:layout>
      <c:barChart>
        <c:barDir val="col"/>
        <c:grouping val="clustered"/>
        <c:varyColors val="0"/>
        <c:ser>
          <c:idx val="5"/>
          <c:order val="0"/>
          <c:tx>
            <c:v>Purchase Power</c:v>
          </c:tx>
          <c:spPr>
            <a:solidFill>
              <a:srgbClr val="00FF00"/>
            </a:solidFill>
            <a:ln w="12700">
              <a:solidFill>
                <a:srgbClr val="000000"/>
              </a:solidFill>
              <a:prstDash val="solid"/>
            </a:ln>
          </c:spPr>
          <c:invertIfNegative val="0"/>
          <c:cat>
            <c:numRef>
              <c:f>'Graphs, charts'!$C$2:$AH$2</c:f>
              <c:numCache>
                <c:formatCode>General</c:formatCode>
                <c:ptCount val="13"/>
                <c:pt idx="0">
                  <c:v>1986</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'Graphs, charts'!$C$15:$AH$15</c:f>
              <c:numCache>
                <c:formatCode>#,##0</c:formatCode>
                <c:ptCount val="13"/>
                <c:pt idx="0">
                  <c:v>12826</c:v>
                </c:pt>
                <c:pt idx="1">
                  <c:v>9305</c:v>
                </c:pt>
                <c:pt idx="2">
                  <c:v>5297</c:v>
                </c:pt>
                <c:pt idx="3">
                  <c:v>11323.8</c:v>
                </c:pt>
                <c:pt idx="4">
                  <c:v>10357.77</c:v>
                </c:pt>
                <c:pt idx="5">
                  <c:v>11831.17</c:v>
                </c:pt>
                <c:pt idx="6">
                  <c:v>27840.13</c:v>
                </c:pt>
                <c:pt idx="7">
                  <c:v>116070.459</c:v>
                </c:pt>
                <c:pt idx="8">
                  <c:v>110849</c:v>
                </c:pt>
                <c:pt idx="9">
                  <c:v>67447</c:v>
                </c:pt>
                <c:pt idx="10">
                  <c:v>111414.334</c:v>
                </c:pt>
                <c:pt idx="11">
                  <c:v>127196.107</c:v>
                </c:pt>
                <c:pt idx="12">
                  <c:v>234152.04699999999</c:v>
                </c:pt>
              </c:numCache>
            </c:numRef>
          </c:val>
          <c:extLst xmlns:c16r2="http://schemas.microsoft.com/office/drawing/2015/06/chart">
            <c:ext xmlns:c16="http://schemas.microsoft.com/office/drawing/2014/chart" uri="{C3380CC4-5D6E-409C-BE32-E72D297353CC}">
              <c16:uniqueId val="{00000000-064D-4483-9AEB-0EC447360425}"/>
            </c:ext>
          </c:extLst>
        </c:ser>
        <c:ser>
          <c:idx val="1"/>
          <c:order val="2"/>
          <c:tx>
            <c:strRef>
              <c:f>'Graphs, charts'!$B$11</c:f>
              <c:strCache>
                <c:ptCount val="1"/>
                <c:pt idx="0">
                  <c:v>Wholesale Sales</c:v>
                </c:pt>
              </c:strCache>
            </c:strRef>
          </c:tx>
          <c:spPr>
            <a:solidFill>
              <a:srgbClr val="993366"/>
            </a:solidFill>
            <a:ln w="12700">
              <a:solidFill>
                <a:srgbClr val="000000"/>
              </a:solidFill>
              <a:prstDash val="solid"/>
            </a:ln>
          </c:spPr>
          <c:invertIfNegative val="0"/>
          <c:cat>
            <c:numRef>
              <c:f>'Graphs, charts'!$C$2:$AH$2</c:f>
              <c:numCache>
                <c:formatCode>General</c:formatCode>
                <c:ptCount val="13"/>
                <c:pt idx="0">
                  <c:v>1986</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'Graphs, charts'!$C$11:$AH$11</c:f>
              <c:numCache>
                <c:formatCode>#,##0</c:formatCode>
                <c:ptCount val="13"/>
                <c:pt idx="0">
                  <c:v>0</c:v>
                </c:pt>
                <c:pt idx="1">
                  <c:v>44080</c:v>
                </c:pt>
                <c:pt idx="2">
                  <c:v>61314.6</c:v>
                </c:pt>
                <c:pt idx="3">
                  <c:v>70831.14</c:v>
                </c:pt>
                <c:pt idx="4">
                  <c:v>31018.18</c:v>
                </c:pt>
                <c:pt idx="5">
                  <c:v>41832.9</c:v>
                </c:pt>
                <c:pt idx="6">
                  <c:v>26150.86</c:v>
                </c:pt>
                <c:pt idx="7">
                  <c:v>3095.3</c:v>
                </c:pt>
                <c:pt idx="8">
                  <c:v>4800</c:v>
                </c:pt>
                <c:pt idx="9">
                  <c:v>14315.933000000001</c:v>
                </c:pt>
                <c:pt idx="10">
                  <c:v>7412.73</c:v>
                </c:pt>
                <c:pt idx="11">
                  <c:v>1354.222</c:v>
                </c:pt>
                <c:pt idx="12">
                  <c:v>897.54200000000003</c:v>
                </c:pt>
              </c:numCache>
            </c:numRef>
          </c:val>
          <c:extLst xmlns:c16r2="http://schemas.microsoft.com/office/drawing/2015/06/chart">
            <c:ext xmlns:c16="http://schemas.microsoft.com/office/drawing/2014/chart" uri="{C3380CC4-5D6E-409C-BE32-E72D297353CC}">
              <c16:uniqueId val="{00000001-064D-4483-9AEB-0EC447360425}"/>
            </c:ext>
          </c:extLst>
        </c:ser>
        <c:dLbls>
          <c:showLegendKey val="0"/>
          <c:showVal val="0"/>
          <c:showCatName val="0"/>
          <c:showSerName val="0"/>
          <c:showPercent val="0"/>
          <c:showBubbleSize val="0"/>
        </c:dLbls>
        <c:gapWidth val="150"/>
        <c:axId val="89351296"/>
        <c:axId val="89352832"/>
      </c:barChart>
      <c:barChart>
        <c:barDir val="col"/>
        <c:grouping val="clustered"/>
        <c:varyColors val="0"/>
        <c:ser>
          <c:idx val="0"/>
          <c:order val="1"/>
          <c:tx>
            <c:strRef>
              <c:f>'Graphs, charts'!$B$17</c:f>
              <c:strCache>
                <c:ptCount val="1"/>
                <c:pt idx="0">
                  <c:v>Wholesale Rev's</c:v>
                </c:pt>
              </c:strCache>
            </c:strRef>
          </c:tx>
          <c:spPr>
            <a:solidFill>
              <a:srgbClr val="9999FF"/>
            </a:solidFill>
            <a:ln w="12700">
              <a:solidFill>
                <a:srgbClr val="000000"/>
              </a:solidFill>
              <a:prstDash val="solid"/>
            </a:ln>
          </c:spPr>
          <c:invertIfNegative val="0"/>
          <c:val>
            <c:numRef>
              <c:f>'Graphs, charts'!$C$17:$AH$17</c:f>
              <c:numCache>
                <c:formatCode>#,##0</c:formatCode>
                <c:ptCount val="13"/>
                <c:pt idx="0">
                  <c:v>0</c:v>
                </c:pt>
                <c:pt idx="1">
                  <c:v>2114533</c:v>
                </c:pt>
                <c:pt idx="2">
                  <c:v>3839189</c:v>
                </c:pt>
                <c:pt idx="3">
                  <c:v>4619282</c:v>
                </c:pt>
                <c:pt idx="4">
                  <c:v>1494342</c:v>
                </c:pt>
                <c:pt idx="5">
                  <c:v>1851060</c:v>
                </c:pt>
                <c:pt idx="6">
                  <c:v>1137885</c:v>
                </c:pt>
                <c:pt idx="7">
                  <c:v>4967627</c:v>
                </c:pt>
                <c:pt idx="8">
                  <c:v>3456224</c:v>
                </c:pt>
                <c:pt idx="9">
                  <c:v>7034946</c:v>
                </c:pt>
                <c:pt idx="10">
                  <c:v>5067216</c:v>
                </c:pt>
                <c:pt idx="11">
                  <c:v>3971319</c:v>
                </c:pt>
                <c:pt idx="12">
                  <c:v>2599372</c:v>
                </c:pt>
              </c:numCache>
            </c:numRef>
          </c:val>
          <c:extLst xmlns:c16r2="http://schemas.microsoft.com/office/drawing/2015/06/chart">
            <c:ext xmlns:c16="http://schemas.microsoft.com/office/drawing/2014/chart" uri="{C3380CC4-5D6E-409C-BE32-E72D297353CC}">
              <c16:uniqueId val="{00000002-064D-4483-9AEB-0EC447360425}"/>
            </c:ext>
          </c:extLst>
        </c:ser>
        <c:dLbls>
          <c:showLegendKey val="0"/>
          <c:showVal val="0"/>
          <c:showCatName val="0"/>
          <c:showSerName val="0"/>
          <c:showPercent val="0"/>
          <c:showBubbleSize val="0"/>
        </c:dLbls>
        <c:gapWidth val="300"/>
        <c:axId val="89355008"/>
        <c:axId val="89356544"/>
      </c:barChart>
      <c:catAx>
        <c:axId val="89351296"/>
        <c:scaling>
          <c:orientation val="minMax"/>
        </c:scaling>
        <c:delete val="0"/>
        <c:axPos val="b"/>
        <c:numFmt formatCode="General" sourceLinked="1"/>
        <c:majorTickMark val="out"/>
        <c:minorTickMark val="none"/>
        <c:tickLblPos val="nextTo"/>
        <c:spPr>
          <a:ln w="3175">
            <a:solidFill>
              <a:srgbClr val="000000"/>
            </a:solidFill>
            <a:prstDash val="solid"/>
          </a:ln>
        </c:spPr>
        <c:txPr>
          <a:bodyPr rot="-2100000" vert="horz"/>
          <a:lstStyle/>
          <a:p>
            <a:pPr>
              <a:defRPr sz="1200" b="0" i="0" u="none" strike="noStrike" baseline="0">
                <a:solidFill>
                  <a:srgbClr val="000000"/>
                </a:solidFill>
                <a:latin typeface="Arial"/>
                <a:ea typeface="Arial"/>
                <a:cs typeface="Arial"/>
              </a:defRPr>
            </a:pPr>
            <a:endParaRPr lang="en-US"/>
          </a:p>
        </c:txPr>
        <c:crossAx val="89352832"/>
        <c:crosses val="autoZero"/>
        <c:auto val="1"/>
        <c:lblAlgn val="ctr"/>
        <c:lblOffset val="100"/>
        <c:tickLblSkip val="1"/>
        <c:tickMarkSkip val="1"/>
        <c:noMultiLvlLbl val="0"/>
      </c:catAx>
      <c:valAx>
        <c:axId val="89352832"/>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sz="1200" b="0"/>
                  <a:t>MWH's</a:t>
                </a:r>
              </a:p>
            </c:rich>
          </c:tx>
          <c:layout>
            <c:manualLayout>
              <c:xMode val="edge"/>
              <c:yMode val="edge"/>
              <c:x val="6.3798834290842883E-3"/>
              <c:y val="0.39745861933529092"/>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9351296"/>
        <c:crosses val="autoZero"/>
        <c:crossBetween val="between"/>
      </c:valAx>
      <c:catAx>
        <c:axId val="89355008"/>
        <c:scaling>
          <c:orientation val="minMax"/>
        </c:scaling>
        <c:delete val="1"/>
        <c:axPos val="b"/>
        <c:majorTickMark val="out"/>
        <c:minorTickMark val="none"/>
        <c:tickLblPos val="nextTo"/>
        <c:crossAx val="89356544"/>
        <c:crosses val="autoZero"/>
        <c:auto val="1"/>
        <c:lblAlgn val="ctr"/>
        <c:lblOffset val="100"/>
        <c:noMultiLvlLbl val="0"/>
      </c:catAx>
      <c:valAx>
        <c:axId val="89356544"/>
        <c:scaling>
          <c:orientation val="minMax"/>
        </c:scaling>
        <c:delete val="0"/>
        <c:axPos val="r"/>
        <c:title>
          <c:tx>
            <c:rich>
              <a:bodyPr/>
              <a:lstStyle/>
              <a:p>
                <a:pPr>
                  <a:defRPr sz="1200" b="0" i="0" u="none" strike="noStrike" baseline="0">
                    <a:solidFill>
                      <a:srgbClr val="000000"/>
                    </a:solidFill>
                    <a:latin typeface="Arial"/>
                    <a:ea typeface="Arial"/>
                    <a:cs typeface="Arial"/>
                  </a:defRPr>
                </a:pPr>
                <a:r>
                  <a:rPr lang="en-US" b="0"/>
                  <a:t>Wholesale revenue</a:t>
                </a:r>
              </a:p>
            </c:rich>
          </c:tx>
          <c:layout>
            <c:manualLayout>
              <c:xMode val="edge"/>
              <c:yMode val="edge"/>
              <c:x val="0.87915727480782213"/>
              <c:y val="0.26257566972774482"/>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9355008"/>
        <c:crosses val="max"/>
        <c:crossBetween val="between"/>
      </c:valAx>
      <c:spPr>
        <a:solidFill>
          <a:srgbClr val="C0C0C0"/>
        </a:solidFill>
        <a:ln w="12700">
          <a:solidFill>
            <a:srgbClr val="808080"/>
          </a:solidFill>
          <a:prstDash val="solid"/>
        </a:ln>
      </c:spPr>
    </c:plotArea>
    <c:legend>
      <c:legendPos val="r"/>
      <c:layout>
        <c:manualLayout>
          <c:xMode val="edge"/>
          <c:yMode val="edge"/>
          <c:x val="0.90699246423966917"/>
          <c:y val="0.33044532141320815"/>
          <c:w val="8.7166985217958751E-2"/>
          <c:h val="0.40208028628250447"/>
        </c:manualLayout>
      </c:layout>
      <c:overlay val="0"/>
      <c:spPr>
        <a:solidFill>
          <a:srgbClr val="FFFFFF"/>
        </a:solidFill>
        <a:ln w="3175">
          <a:solidFill>
            <a:srgbClr val="000000"/>
          </a:solidFill>
          <a:prstDash val="solid"/>
        </a:ln>
      </c:spPr>
      <c:txPr>
        <a:bodyPr/>
        <a:lstStyle/>
        <a:p>
          <a:pPr>
            <a:defRPr sz="105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0" i="0" baseline="0" dirty="0">
                <a:effectLst/>
              </a:rPr>
              <a:t>US Electric Generation by Fuel Type 2018</a:t>
            </a:r>
            <a:endParaRPr lang="en-US" sz="2800" dirty="0">
              <a:effectLst/>
            </a:endParaRPr>
          </a:p>
        </c:rich>
      </c:tx>
      <c:overlay val="0"/>
      <c:spPr>
        <a:noFill/>
        <a:ln>
          <a:noFill/>
        </a:ln>
        <a:effectLst/>
      </c:spPr>
    </c:title>
    <c:autoTitleDeleted val="0"/>
    <c:plotArea>
      <c:layout>
        <c:manualLayout>
          <c:layoutTarget val="inner"/>
          <c:xMode val="edge"/>
          <c:yMode val="edge"/>
          <c:x val="0.10077154418197724"/>
          <c:y val="0.19960936132983378"/>
          <c:w val="0.58805129046369209"/>
          <c:h val="0.78406838728492267"/>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5DF-4518-80E2-266D6C1D7EF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5DF-4518-80E2-266D6C1D7EF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15DF-4518-80E2-266D6C1D7EF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5DF-4518-80E2-266D6C1D7EF2}"/>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15DF-4518-80E2-266D6C1D7EF2}"/>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15DF-4518-80E2-266D6C1D7EF2}"/>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5DF-4518-80E2-266D6C1D7EF2}"/>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15DF-4518-80E2-266D6C1D7EF2}"/>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15DF-4518-80E2-266D6C1D7EF2}"/>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15DF-4518-80E2-266D6C1D7EF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Sheet1!$A$57:$A$66</c:f>
              <c:strCache>
                <c:ptCount val="10"/>
                <c:pt idx="0">
                  <c:v>Natural Gas</c:v>
                </c:pt>
                <c:pt idx="1">
                  <c:v>Coal</c:v>
                </c:pt>
                <c:pt idx="2">
                  <c:v>Nuclear</c:v>
                </c:pt>
                <c:pt idx="3">
                  <c:v>Hydro</c:v>
                </c:pt>
                <c:pt idx="4">
                  <c:v>Wind</c:v>
                </c:pt>
                <c:pt idx="5">
                  <c:v>Fuel Oil</c:v>
                </c:pt>
                <c:pt idx="6">
                  <c:v>Solar</c:v>
                </c:pt>
                <c:pt idx="7">
                  <c:v>Wood</c:v>
                </c:pt>
                <c:pt idx="8">
                  <c:v>Geothermal</c:v>
                </c:pt>
                <c:pt idx="9">
                  <c:v>Other</c:v>
                </c:pt>
              </c:strCache>
            </c:strRef>
          </c:cat>
          <c:val>
            <c:numRef>
              <c:f>Sheet1!$B$57:$B$66</c:f>
              <c:numCache>
                <c:formatCode>0.00%</c:formatCode>
                <c:ptCount val="10"/>
                <c:pt idx="0">
                  <c:v>0.4323318124895017</c:v>
                </c:pt>
                <c:pt idx="1">
                  <c:v>0.23131724280007648</c:v>
                </c:pt>
                <c:pt idx="2">
                  <c:v>9.0432730032593195E-2</c:v>
                </c:pt>
                <c:pt idx="3">
                  <c:v>8.433745867959612E-2</c:v>
                </c:pt>
                <c:pt idx="4">
                  <c:v>7.5041086224395828E-2</c:v>
                </c:pt>
                <c:pt idx="5">
                  <c:v>3.5030118807193568E-2</c:v>
                </c:pt>
                <c:pt idx="6">
                  <c:v>2.5614167463294975E-2</c:v>
                </c:pt>
                <c:pt idx="7">
                  <c:v>8.3999999999999995E-3</c:v>
                </c:pt>
                <c:pt idx="8">
                  <c:v>3.2037595254838175E-3</c:v>
                </c:pt>
                <c:pt idx="9">
                  <c:v>1.4211670289249289E-2</c:v>
                </c:pt>
              </c:numCache>
            </c:numRef>
          </c:val>
          <c:extLst xmlns:c16r2="http://schemas.microsoft.com/office/drawing/2015/06/chart">
            <c:ext xmlns:c16="http://schemas.microsoft.com/office/drawing/2014/chart" uri="{C3380CC4-5D6E-409C-BE32-E72D297353CC}">
              <c16:uniqueId val="{00000014-15DF-4518-80E2-266D6C1D7EF2}"/>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Electric Customer types</a:t>
            </a:r>
          </a:p>
        </c:rich>
      </c:tx>
      <c:layout>
        <c:manualLayout>
          <c:xMode val="edge"/>
          <c:yMode val="edge"/>
          <c:x val="0.34653976948533605"/>
          <c:y val="1.1764705882352941E-2"/>
        </c:manualLayout>
      </c:layout>
      <c:overlay val="0"/>
      <c:spPr>
        <a:noFill/>
        <a:ln>
          <a:noFill/>
        </a:ln>
        <a:effectLst/>
      </c:spPr>
    </c:title>
    <c:autoTitleDeleted val="0"/>
    <c:plotArea>
      <c:layout>
        <c:manualLayout>
          <c:layoutTarget val="inner"/>
          <c:xMode val="edge"/>
          <c:yMode val="edge"/>
          <c:x val="2.6674540682414694E-2"/>
          <c:y val="0.23403180484792338"/>
          <c:w val="0.56009791167408418"/>
          <c:h val="0.75777952755905509"/>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63B-4E47-8DD0-E0CBFF2B5AB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63B-4E47-8DD0-E0CBFF2B5AB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63B-4E47-8DD0-E0CBFF2B5AB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63B-4E47-8DD0-E0CBFF2B5AB6}"/>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863B-4E47-8DD0-E0CBFF2B5AB6}"/>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863B-4E47-8DD0-E0CBFF2B5AB6}"/>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863B-4E47-8DD0-E0CBFF2B5AB6}"/>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863B-4E47-8DD0-E0CBFF2B5AB6}"/>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863B-4E47-8DD0-E0CBFF2B5AB6}"/>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863B-4E47-8DD0-E0CBFF2B5AB6}"/>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863B-4E47-8DD0-E0CBFF2B5AB6}"/>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863B-4E47-8DD0-E0CBFF2B5AB6}"/>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863B-4E47-8DD0-E0CBFF2B5AB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A!$AG$5:$AG$17</c:f>
              <c:strCache>
                <c:ptCount val="13"/>
                <c:pt idx="0">
                  <c:v>RESIDENTIAL</c:v>
                </c:pt>
                <c:pt idx="1">
                  <c:v>RES. RURAL</c:v>
                </c:pt>
                <c:pt idx="2">
                  <c:v>G.S. SMALL</c:v>
                </c:pt>
                <c:pt idx="3">
                  <c:v>G.S. SMALL (RURAL)</c:v>
                </c:pt>
                <c:pt idx="4">
                  <c:v>G.S. MED</c:v>
                </c:pt>
                <c:pt idx="5">
                  <c:v>G.S. MED (RURAL)</c:v>
                </c:pt>
                <c:pt idx="6">
                  <c:v>G.S. LARGE</c:v>
                </c:pt>
                <c:pt idx="7">
                  <c:v>G.S. LARGE (RURAL)</c:v>
                </c:pt>
                <c:pt idx="8">
                  <c:v>INDUSTRIAL</c:v>
                </c:pt>
                <c:pt idx="9">
                  <c:v>INDUSTRIAL (OUTSIDE/RURAL)</c:v>
                </c:pt>
                <c:pt idx="10">
                  <c:v>MARSHALLVILLE</c:v>
                </c:pt>
                <c:pt idx="11">
                  <c:v>INTERDEPARTMENT (Water/WW)</c:v>
                </c:pt>
                <c:pt idx="12">
                  <c:v>CITY P&amp;L, STREET LIGHTS</c:v>
                </c:pt>
              </c:strCache>
            </c:strRef>
          </c:cat>
          <c:val>
            <c:numRef>
              <c:f>A!$AH$5:$AH$17</c:f>
              <c:numCache>
                <c:formatCode>#,##0</c:formatCode>
                <c:ptCount val="13"/>
                <c:pt idx="0">
                  <c:v>3839</c:v>
                </c:pt>
                <c:pt idx="1">
                  <c:v>2626</c:v>
                </c:pt>
                <c:pt idx="2">
                  <c:v>177</c:v>
                </c:pt>
                <c:pt idx="3">
                  <c:v>218</c:v>
                </c:pt>
                <c:pt idx="4">
                  <c:v>300</c:v>
                </c:pt>
                <c:pt idx="5">
                  <c:v>144</c:v>
                </c:pt>
                <c:pt idx="6">
                  <c:v>47</c:v>
                </c:pt>
                <c:pt idx="7">
                  <c:v>16</c:v>
                </c:pt>
                <c:pt idx="8">
                  <c:v>13</c:v>
                </c:pt>
                <c:pt idx="9">
                  <c:v>1</c:v>
                </c:pt>
                <c:pt idx="10">
                  <c:v>1</c:v>
                </c:pt>
                <c:pt idx="11">
                  <c:v>2</c:v>
                </c:pt>
                <c:pt idx="12">
                  <c:v>1</c:v>
                </c:pt>
              </c:numCache>
            </c:numRef>
          </c:val>
          <c:extLst xmlns:c16r2="http://schemas.microsoft.com/office/drawing/2015/06/chart">
            <c:ext xmlns:c16="http://schemas.microsoft.com/office/drawing/2014/chart" uri="{C3380CC4-5D6E-409C-BE32-E72D297353CC}">
              <c16:uniqueId val="{0000001A-863B-4E47-8DD0-E0CBFF2B5AB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8585495834759791"/>
          <c:y val="9.3110699397869381E-2"/>
          <c:w val="0.29747834645669291"/>
          <c:h val="0.900469524642752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Electric Customer types</a:t>
            </a:r>
          </a:p>
        </c:rich>
      </c:tx>
      <c:layout>
        <c:manualLayout>
          <c:xMode val="edge"/>
          <c:yMode val="edge"/>
          <c:x val="0.45641663813762418"/>
          <c:y val="2.5000000000000001E-2"/>
        </c:manualLayout>
      </c:layout>
      <c:overlay val="0"/>
      <c:spPr>
        <a:noFill/>
        <a:ln>
          <a:noFill/>
        </a:ln>
        <a:effectLst/>
      </c:spPr>
    </c:title>
    <c:autoTitleDeleted val="0"/>
    <c:plotArea>
      <c:layout>
        <c:manualLayout>
          <c:layoutTarget val="inner"/>
          <c:xMode val="edge"/>
          <c:yMode val="edge"/>
          <c:x val="6.4436152002738792E-2"/>
          <c:y val="0.28676164698162732"/>
          <c:w val="0.46424386625584851"/>
          <c:h val="0.66735055774278218"/>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B06-4BF1-9B5F-C15260D7908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B06-4BF1-9B5F-C15260D7908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B06-4BF1-9B5F-C15260D7908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B06-4BF1-9B5F-C15260D79081}"/>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7B06-4BF1-9B5F-C15260D79081}"/>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7B06-4BF1-9B5F-C15260D79081}"/>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B06-4BF1-9B5F-C15260D79081}"/>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7B06-4BF1-9B5F-C15260D79081}"/>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7B06-4BF1-9B5F-C15260D79081}"/>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7B06-4BF1-9B5F-C15260D79081}"/>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7B06-4BF1-9B5F-C15260D79081}"/>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7B06-4BF1-9B5F-C15260D79081}"/>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7B06-4BF1-9B5F-C15260D79081}"/>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A!$AG$5:$AG$17</c:f>
              <c:strCache>
                <c:ptCount val="13"/>
                <c:pt idx="0">
                  <c:v>RESIDENTIAL</c:v>
                </c:pt>
                <c:pt idx="1">
                  <c:v>RES. RURAL</c:v>
                </c:pt>
                <c:pt idx="2">
                  <c:v>G.S. SMALL</c:v>
                </c:pt>
                <c:pt idx="3">
                  <c:v>G.S. SMALL (RURAL)</c:v>
                </c:pt>
                <c:pt idx="4">
                  <c:v>G.S. MED</c:v>
                </c:pt>
                <c:pt idx="5">
                  <c:v>G.S. MED (RURAL)</c:v>
                </c:pt>
                <c:pt idx="6">
                  <c:v>G.S. LARGE</c:v>
                </c:pt>
                <c:pt idx="7">
                  <c:v>G.S. LARGE (RURAL)</c:v>
                </c:pt>
                <c:pt idx="8">
                  <c:v>INDUSTRIAL</c:v>
                </c:pt>
                <c:pt idx="9">
                  <c:v>INDUSTRIAL (OUTSIDE/RURAL)</c:v>
                </c:pt>
                <c:pt idx="10">
                  <c:v>MARSHALLVILLE</c:v>
                </c:pt>
                <c:pt idx="11">
                  <c:v>INTERDEPARTMENT (Water/WW)</c:v>
                </c:pt>
                <c:pt idx="12">
                  <c:v>CITY P&amp;L, STREET LIGHTS</c:v>
                </c:pt>
              </c:strCache>
            </c:strRef>
          </c:cat>
          <c:val>
            <c:numRef>
              <c:f>A!$AI$5:$AI$17</c:f>
              <c:numCache>
                <c:formatCode>0.0%</c:formatCode>
                <c:ptCount val="13"/>
                <c:pt idx="0">
                  <c:v>0.51983750846310084</c:v>
                </c:pt>
                <c:pt idx="1">
                  <c:v>0.35558564658090724</c:v>
                </c:pt>
                <c:pt idx="2">
                  <c:v>2.3967501692620175E-2</c:v>
                </c:pt>
                <c:pt idx="3">
                  <c:v>2.9519295870006769E-2</c:v>
                </c:pt>
                <c:pt idx="4">
                  <c:v>4.0622884224779957E-2</c:v>
                </c:pt>
                <c:pt idx="5">
                  <c:v>1.949898442789438E-2</c:v>
                </c:pt>
                <c:pt idx="6">
                  <c:v>6.3642518618821937E-3</c:v>
                </c:pt>
                <c:pt idx="7">
                  <c:v>2.1665538253215978E-3</c:v>
                </c:pt>
                <c:pt idx="8">
                  <c:v>1.7603249830737983E-3</c:v>
                </c:pt>
                <c:pt idx="9">
                  <c:v>1.3540961408259986E-4</c:v>
                </c:pt>
                <c:pt idx="10">
                  <c:v>1.3540961408259986E-4</c:v>
                </c:pt>
                <c:pt idx="11">
                  <c:v>2.7081922816519973E-4</c:v>
                </c:pt>
                <c:pt idx="12">
                  <c:v>1.3540961408259986E-4</c:v>
                </c:pt>
              </c:numCache>
            </c:numRef>
          </c:val>
          <c:extLst xmlns:c16r2="http://schemas.microsoft.com/office/drawing/2015/06/chart">
            <c:ext xmlns:c16="http://schemas.microsoft.com/office/drawing/2014/chart" uri="{C3380CC4-5D6E-409C-BE32-E72D297353CC}">
              <c16:uniqueId val="{0000001A-7B06-4BF1-9B5F-C15260D7908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471014492753621"/>
          <c:y val="0.12604035433070865"/>
          <c:w val="0.34166666666666667"/>
          <c:h val="0.8385429425488480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baseline="0" dirty="0">
                <a:solidFill>
                  <a:schemeClr val="tx1"/>
                </a:solidFill>
              </a:rPr>
              <a:t>Range of Residential Rates in the US in 2017</a:t>
            </a:r>
          </a:p>
        </c:rich>
      </c:tx>
      <c:layout>
        <c:manualLayout>
          <c:xMode val="edge"/>
          <c:yMode val="edge"/>
          <c:x val="0.1387747199916842"/>
          <c:y val="0"/>
        </c:manualLayout>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2"/>
                <c:pt idx="1">
                  <c:v>Orrville</c:v>
                </c:pt>
              </c:strCache>
            </c:strRef>
          </c:cat>
          <c:val>
            <c:numRef>
              <c:f>Sheet1!$B$3:$B$5</c:f>
              <c:numCache>
                <c:formatCode>0.00</c:formatCode>
                <c:ptCount val="3"/>
                <c:pt idx="0">
                  <c:v>8.3699999999999992</c:v>
                </c:pt>
                <c:pt idx="1">
                  <c:v>11</c:v>
                </c:pt>
                <c:pt idx="2">
                  <c:v>37.340000000000003</c:v>
                </c:pt>
              </c:numCache>
            </c:numRef>
          </c:val>
          <c:extLst xmlns:c16r2="http://schemas.microsoft.com/office/drawing/2015/06/chart">
            <c:ext xmlns:c16="http://schemas.microsoft.com/office/drawing/2014/chart" uri="{C3380CC4-5D6E-409C-BE32-E72D297353CC}">
              <c16:uniqueId val="{00000000-5C30-4E38-9EEC-709435CF642D}"/>
            </c:ext>
          </c:extLst>
        </c:ser>
        <c:dLbls>
          <c:showLegendKey val="0"/>
          <c:showVal val="0"/>
          <c:showCatName val="0"/>
          <c:showSerName val="0"/>
          <c:showPercent val="0"/>
          <c:showBubbleSize val="0"/>
        </c:dLbls>
        <c:gapWidth val="219"/>
        <c:overlap val="-27"/>
        <c:axId val="99178368"/>
        <c:axId val="99179904"/>
      </c:barChart>
      <c:catAx>
        <c:axId val="99178368"/>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9179904"/>
        <c:crosses val="autoZero"/>
        <c:auto val="1"/>
        <c:lblAlgn val="ctr"/>
        <c:lblOffset val="100"/>
        <c:noMultiLvlLbl val="0"/>
      </c:catAx>
      <c:valAx>
        <c:axId val="9917990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9917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perspective val="30"/>
    </c:view3D>
    <c:floor>
      <c:thickness val="0"/>
    </c:floor>
    <c:sideWall>
      <c:thickness val="0"/>
    </c:sideWall>
    <c:backWall>
      <c:thickness val="0"/>
    </c:backWall>
    <c:plotArea>
      <c:layout>
        <c:manualLayout>
          <c:layoutTarget val="inner"/>
          <c:xMode val="edge"/>
          <c:yMode val="edge"/>
          <c:x val="6.2074066399594771E-2"/>
          <c:y val="0.2003264638216519"/>
          <c:w val="0.53384537459133397"/>
          <c:h val="0.75133793461002563"/>
        </c:manualLayout>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7461747709167933"/>
          <c:y val="0.27082612358640357"/>
          <c:w val="0.2538252290832067"/>
          <c:h val="0.24796782346651114"/>
        </c:manualLayout>
      </c:layout>
      <c:overlay val="0"/>
      <c:txPr>
        <a:bodyPr/>
        <a:lstStyle/>
        <a:p>
          <a:pPr>
            <a:defRPr sz="2000"/>
          </a:pPr>
          <a:endParaRPr lang="en-US"/>
        </a:p>
      </c:txPr>
    </c:legend>
    <c:plotVisOnly val="1"/>
    <c:dispBlanksAs val="gap"/>
    <c:showDLblsOverMax val="0"/>
  </c:chart>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272965879265096E-2"/>
          <c:y val="0.24604607757363664"/>
          <c:w val="0.5163746719160105"/>
          <c:h val="0.6884995625546807"/>
        </c:manualLayout>
      </c:layout>
      <c:pieChart>
        <c:varyColors val="1"/>
        <c:ser>
          <c:idx val="0"/>
          <c:order val="0"/>
          <c:dLbls>
            <c:spPr>
              <a:noFill/>
              <a:ln>
                <a:noFill/>
              </a:ln>
              <a:effectLst/>
            </c:spPr>
            <c:txPr>
              <a:bodyPr/>
              <a:lstStyle/>
              <a:p>
                <a:pPr>
                  <a:defRPr sz="240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Sheet1!$A$214:$A$216</c:f>
              <c:strCache>
                <c:ptCount val="3"/>
                <c:pt idx="0">
                  <c:v>Orrville generation</c:v>
                </c:pt>
                <c:pt idx="1">
                  <c:v>Market purchases</c:v>
                </c:pt>
                <c:pt idx="2">
                  <c:v>NYPA Hydro</c:v>
                </c:pt>
              </c:strCache>
            </c:strRef>
          </c:cat>
          <c:val>
            <c:numRef>
              <c:f>Sheet1!$B$214:$B$216</c:f>
              <c:numCache>
                <c:formatCode>0.0%</c:formatCode>
                <c:ptCount val="3"/>
                <c:pt idx="0">
                  <c:v>0.85</c:v>
                </c:pt>
                <c:pt idx="1">
                  <c:v>0.14000000000000001</c:v>
                </c:pt>
                <c:pt idx="2">
                  <c:v>0.01</c:v>
                </c:pt>
              </c:numCache>
            </c:numRef>
          </c:val>
          <c:extLst xmlns:c16r2="http://schemas.microsoft.com/office/drawing/2015/06/chart">
            <c:ext xmlns:c16="http://schemas.microsoft.com/office/drawing/2014/chart" uri="{C3380CC4-5D6E-409C-BE32-E72D297353CC}">
              <c16:uniqueId val="{00000000-215B-4D4F-9DA5-878CCEDCECE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75415573053369"/>
          <c:y val="0.28310294546515014"/>
          <c:w val="0.16745844269466317"/>
          <c:h val="0.41157174103237093"/>
        </c:manualLayout>
      </c:layout>
      <c:overlay val="0"/>
      <c:txPr>
        <a:bodyPr/>
        <a:lstStyle/>
        <a:p>
          <a:pPr>
            <a:defRPr sz="2000"/>
          </a:pPr>
          <a:endParaRPr lang="en-US"/>
        </a:p>
      </c:txPr>
    </c:legend>
    <c:plotVisOnly val="1"/>
    <c:dispBlanksAs val="gap"/>
    <c:showDLblsOverMax val="0"/>
  </c:chart>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9.3352490421455922E-2"/>
          <c:y val="0.15217391304347827"/>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2373698977283003"/>
          <c:y val="0.10039626840123246"/>
          <c:w val="0.45074833318249014"/>
          <c:h val="0.85250228232340519"/>
        </c:manualLayout>
      </c:layout>
      <c:pieChart>
        <c:varyColors val="1"/>
        <c:ser>
          <c:idx val="0"/>
          <c:order val="0"/>
          <c:tx>
            <c:strRef>
              <c:f>Sheet1!$B$3</c:f>
              <c:strCache>
                <c:ptCount val="1"/>
                <c:pt idx="0">
                  <c:v>2012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004-409C-B0EA-78D26CEEDCE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004-409C-B0EA-78D26CEEDCE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004-409C-B0EA-78D26CEEDCE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004-409C-B0EA-78D26CEEDCE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7004-409C-B0EA-78D26CEEDCE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7004-409C-B0EA-78D26CEEDCE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004-409C-B0EA-78D26CEEDCE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formatCode="0.0%">
                  <c:v>0.85</c:v>
                </c:pt>
                <c:pt idx="2" formatCode="0.0%">
                  <c:v>0.14000000000000001</c:v>
                </c:pt>
                <c:pt idx="4" formatCode="0.0%">
                  <c:v>0.01</c:v>
                </c:pt>
              </c:numCache>
            </c:numRef>
          </c:val>
          <c:extLst xmlns:c16r2="http://schemas.microsoft.com/office/drawing/2015/06/chart">
            <c:ext xmlns:c16="http://schemas.microsoft.com/office/drawing/2014/chart" uri="{C3380CC4-5D6E-409C-BE32-E72D297353CC}">
              <c16:uniqueId val="{0000000E-7004-409C-B0EA-78D26CEEDCE9}"/>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dirty="0"/>
              <a:t>2018 Projected</a:t>
            </a:r>
          </a:p>
        </c:rich>
      </c:tx>
      <c:layout>
        <c:manualLayout>
          <c:xMode val="edge"/>
          <c:yMode val="edge"/>
          <c:x val="2.4386973180076623E-2"/>
          <c:y val="0.17066666666666666"/>
        </c:manualLayout>
      </c:layout>
      <c:overlay val="0"/>
      <c:spPr>
        <a:noFill/>
        <a:ln>
          <a:noFill/>
        </a:ln>
        <a:effectLst/>
      </c:spPr>
    </c:title>
    <c:autoTitleDeleted val="0"/>
    <c:plotArea>
      <c:layout>
        <c:manualLayout>
          <c:layoutTarget val="inner"/>
          <c:xMode val="edge"/>
          <c:yMode val="edge"/>
          <c:x val="0.41322502790599452"/>
          <c:y val="8.1911041119860029E-2"/>
          <c:w val="0.49465999939662719"/>
          <c:h val="0.91808895888013997"/>
        </c:manualLayout>
      </c:layout>
      <c:pieChart>
        <c:varyColors val="1"/>
        <c:ser>
          <c:idx val="0"/>
          <c:order val="0"/>
          <c:tx>
            <c:strRef>
              <c:f>Sheet1!$E$3</c:f>
              <c:strCache>
                <c:ptCount val="1"/>
                <c:pt idx="0">
                  <c:v>2018</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D3D-4C3C-B2C0-987C9A08E39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D3D-4C3C-B2C0-987C9A08E39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D3D-4C3C-B2C0-987C9A08E39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D3D-4C3C-B2C0-987C9A08E398}"/>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ED3D-4C3C-B2C0-987C9A08E398}"/>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ED3D-4C3C-B2C0-987C9A08E398}"/>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D3D-4C3C-B2C0-987C9A08E39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Sheet1!$E$4:$E$10</c:f>
              <c:numCache>
                <c:formatCode>0.0%</c:formatCode>
                <c:ptCount val="7"/>
                <c:pt idx="0">
                  <c:v>0.14599999999999999</c:v>
                </c:pt>
                <c:pt idx="1">
                  <c:v>0.27900000000000003</c:v>
                </c:pt>
                <c:pt idx="2">
                  <c:v>0.24099999999999999</c:v>
                </c:pt>
                <c:pt idx="3">
                  <c:v>0.12</c:v>
                </c:pt>
                <c:pt idx="4">
                  <c:v>0.185</c:v>
                </c:pt>
                <c:pt idx="5">
                  <c:v>1.4999999999999999E-2</c:v>
                </c:pt>
                <c:pt idx="6">
                  <c:v>1.4E-2</c:v>
                </c:pt>
              </c:numCache>
            </c:numRef>
          </c:val>
          <c:extLst xmlns:c16r2="http://schemas.microsoft.com/office/drawing/2015/06/chart">
            <c:ext xmlns:c16="http://schemas.microsoft.com/office/drawing/2014/chart" uri="{C3380CC4-5D6E-409C-BE32-E72D297353CC}">
              <c16:uniqueId val="{0000000E-ED3D-4C3C-B2C0-987C9A08E398}"/>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3600" baseline="0" dirty="0">
                <a:solidFill>
                  <a:schemeClr val="tx1"/>
                </a:solidFill>
              </a:rPr>
              <a:t>Wastewater Sources of Revenue</a:t>
            </a:r>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257-483A-A356-2CD68552282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257-483A-A356-2CD68552282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257-483A-A356-2CD68552282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257-483A-A356-2CD68552282B}"/>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A!$Z$108:$Z$111</c:f>
              <c:strCache>
                <c:ptCount val="4"/>
                <c:pt idx="0">
                  <c:v>Residential</c:v>
                </c:pt>
                <c:pt idx="1">
                  <c:v>Food processors</c:v>
                </c:pt>
                <c:pt idx="2">
                  <c:v>Industrial/Commercial</c:v>
                </c:pt>
                <c:pt idx="3">
                  <c:v>Interdepartment</c:v>
                </c:pt>
              </c:strCache>
            </c:strRef>
          </c:cat>
          <c:val>
            <c:numRef>
              <c:f>A!$AA$108:$AA$111</c:f>
              <c:numCache>
                <c:formatCode>0%</c:formatCode>
                <c:ptCount val="4"/>
                <c:pt idx="0">
                  <c:v>0.45893164012031779</c:v>
                </c:pt>
                <c:pt idx="1">
                  <c:v>0.29599584557375486</c:v>
                </c:pt>
                <c:pt idx="2">
                  <c:v>0.20499936027856733</c:v>
                </c:pt>
                <c:pt idx="3">
                  <c:v>4.007315402736001E-2</c:v>
                </c:pt>
              </c:numCache>
            </c:numRef>
          </c:val>
          <c:extLst xmlns:c16r2="http://schemas.microsoft.com/office/drawing/2015/06/chart">
            <c:ext xmlns:c16="http://schemas.microsoft.com/office/drawing/2014/chart" uri="{C3380CC4-5D6E-409C-BE32-E72D297353CC}">
              <c16:uniqueId val="{00000008-2257-483A-A356-2CD68552282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854771925061093"/>
          <c:y val="0.29107886977090824"/>
          <c:w val="0.35283159109421663"/>
          <c:h val="0.52678267068468299"/>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Power Supply Sources</a:t>
            </a:r>
          </a:p>
        </c:rich>
      </c:tx>
      <c:overlay val="0"/>
      <c:spPr>
        <a:solidFill>
          <a:schemeClr val="bg1"/>
        </a:solidFill>
        <a:ln>
          <a:noFill/>
        </a:ln>
        <a:effectLst/>
      </c:spPr>
    </c:title>
    <c:autoTitleDeleted val="0"/>
    <c:plotArea>
      <c:layout/>
      <c:barChart>
        <c:barDir val="col"/>
        <c:grouping val="clustered"/>
        <c:varyColors val="0"/>
        <c:ser>
          <c:idx val="0"/>
          <c:order val="0"/>
          <c:tx>
            <c:strRef>
              <c:f>Sheet1!$B$3</c:f>
              <c:strCache>
                <c:ptCount val="1"/>
                <c:pt idx="0">
                  <c:v>2012</c:v>
                </c:pt>
              </c:strCache>
            </c:strRef>
          </c:tx>
          <c:spPr>
            <a:solidFill>
              <a:schemeClr val="accent1"/>
            </a:solidFill>
            <a:ln>
              <a:noFill/>
            </a:ln>
            <a:effectLst/>
          </c:spPr>
          <c:invertIfNegative val="0"/>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c:v>85</c:v>
                </c:pt>
                <c:pt idx="1">
                  <c:v>0</c:v>
                </c:pt>
                <c:pt idx="2">
                  <c:v>14</c:v>
                </c:pt>
                <c:pt idx="3">
                  <c:v>0</c:v>
                </c:pt>
                <c:pt idx="4">
                  <c:v>1</c:v>
                </c:pt>
                <c:pt idx="5">
                  <c:v>0</c:v>
                </c:pt>
                <c:pt idx="6">
                  <c:v>0</c:v>
                </c:pt>
              </c:numCache>
            </c:numRef>
          </c:val>
          <c:extLst xmlns:c16r2="http://schemas.microsoft.com/office/drawing/2015/06/chart">
            <c:ext xmlns:c16="http://schemas.microsoft.com/office/drawing/2014/chart" uri="{C3380CC4-5D6E-409C-BE32-E72D297353CC}">
              <c16:uniqueId val="{00000000-0C7E-47F0-A991-88CB0C34C9DE}"/>
            </c:ext>
          </c:extLst>
        </c:ser>
        <c:ser>
          <c:idx val="1"/>
          <c:order val="1"/>
          <c:tx>
            <c:strRef>
              <c:f>Sheet1!$C$3</c:f>
              <c:strCache>
                <c:ptCount val="1"/>
                <c:pt idx="0">
                  <c:v>2016</c:v>
                </c:pt>
              </c:strCache>
            </c:strRef>
          </c:tx>
          <c:spPr>
            <a:solidFill>
              <a:schemeClr val="accent2"/>
            </a:solidFill>
            <a:ln>
              <a:noFill/>
            </a:ln>
            <a:effectLst/>
          </c:spPr>
          <c:invertIfNegative val="0"/>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Sheet1!$C$4:$C$10</c:f>
              <c:numCache>
                <c:formatCode>0</c:formatCode>
                <c:ptCount val="7"/>
                <c:pt idx="0">
                  <c:v>42.7</c:v>
                </c:pt>
                <c:pt idx="1">
                  <c:v>20.8</c:v>
                </c:pt>
                <c:pt idx="2">
                  <c:v>16.8</c:v>
                </c:pt>
                <c:pt idx="3">
                  <c:v>9.1</c:v>
                </c:pt>
                <c:pt idx="4">
                  <c:v>9.5</c:v>
                </c:pt>
                <c:pt idx="5">
                  <c:v>1.2</c:v>
                </c:pt>
                <c:pt idx="6">
                  <c:v>0</c:v>
                </c:pt>
              </c:numCache>
            </c:numRef>
          </c:val>
          <c:extLst xmlns:c16r2="http://schemas.microsoft.com/office/drawing/2015/06/chart">
            <c:ext xmlns:c16="http://schemas.microsoft.com/office/drawing/2014/chart" uri="{C3380CC4-5D6E-409C-BE32-E72D297353CC}">
              <c16:uniqueId val="{00000001-0C7E-47F0-A991-88CB0C34C9DE}"/>
            </c:ext>
          </c:extLst>
        </c:ser>
        <c:ser>
          <c:idx val="2"/>
          <c:order val="2"/>
          <c:tx>
            <c:strRef>
              <c:f>Sheet1!$D$3</c:f>
              <c:strCache>
                <c:ptCount val="1"/>
                <c:pt idx="0">
                  <c:v>2017</c:v>
                </c:pt>
              </c:strCache>
            </c:strRef>
          </c:tx>
          <c:spPr>
            <a:solidFill>
              <a:schemeClr val="accent3"/>
            </a:solidFill>
            <a:ln>
              <a:noFill/>
            </a:ln>
            <a:effectLst/>
          </c:spPr>
          <c:invertIfNegative val="0"/>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Sheet1!$D$4:$D$10</c:f>
              <c:numCache>
                <c:formatCode>0</c:formatCode>
                <c:ptCount val="7"/>
                <c:pt idx="0">
                  <c:v>21.2</c:v>
                </c:pt>
                <c:pt idx="1">
                  <c:v>27.3</c:v>
                </c:pt>
                <c:pt idx="2">
                  <c:v>25</c:v>
                </c:pt>
                <c:pt idx="3">
                  <c:v>10.5</c:v>
                </c:pt>
                <c:pt idx="4">
                  <c:v>14.4</c:v>
                </c:pt>
                <c:pt idx="5">
                  <c:v>1.4</c:v>
                </c:pt>
                <c:pt idx="6">
                  <c:v>0.3</c:v>
                </c:pt>
              </c:numCache>
            </c:numRef>
          </c:val>
          <c:extLst xmlns:c16r2="http://schemas.microsoft.com/office/drawing/2015/06/chart">
            <c:ext xmlns:c16="http://schemas.microsoft.com/office/drawing/2014/chart" uri="{C3380CC4-5D6E-409C-BE32-E72D297353CC}">
              <c16:uniqueId val="{00000002-0C7E-47F0-A991-88CB0C34C9DE}"/>
            </c:ext>
          </c:extLst>
        </c:ser>
        <c:ser>
          <c:idx val="3"/>
          <c:order val="3"/>
          <c:tx>
            <c:strRef>
              <c:f>Sheet1!$E$3</c:f>
              <c:strCache>
                <c:ptCount val="1"/>
                <c:pt idx="0">
                  <c:v>2018</c:v>
                </c:pt>
              </c:strCache>
            </c:strRef>
          </c:tx>
          <c:spPr>
            <a:solidFill>
              <a:schemeClr val="accent4"/>
            </a:solidFill>
            <a:ln>
              <a:noFill/>
            </a:ln>
            <a:effectLst/>
          </c:spPr>
          <c:invertIfNegative val="0"/>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Sheet1!$E$4:$E$10</c:f>
              <c:numCache>
                <c:formatCode>0</c:formatCode>
                <c:ptCount val="7"/>
                <c:pt idx="0">
                  <c:v>14.6</c:v>
                </c:pt>
                <c:pt idx="1">
                  <c:v>27.9</c:v>
                </c:pt>
                <c:pt idx="2">
                  <c:v>24.1</c:v>
                </c:pt>
                <c:pt idx="3">
                  <c:v>12</c:v>
                </c:pt>
                <c:pt idx="4">
                  <c:v>18.5</c:v>
                </c:pt>
                <c:pt idx="5">
                  <c:v>1.5</c:v>
                </c:pt>
                <c:pt idx="6">
                  <c:v>1.4</c:v>
                </c:pt>
              </c:numCache>
            </c:numRef>
          </c:val>
          <c:extLst xmlns:c16r2="http://schemas.microsoft.com/office/drawing/2015/06/chart">
            <c:ext xmlns:c16="http://schemas.microsoft.com/office/drawing/2014/chart" uri="{C3380CC4-5D6E-409C-BE32-E72D297353CC}">
              <c16:uniqueId val="{00000003-0C7E-47F0-A991-88CB0C34C9DE}"/>
            </c:ext>
          </c:extLst>
        </c:ser>
        <c:dLbls>
          <c:showLegendKey val="0"/>
          <c:showVal val="0"/>
          <c:showCatName val="0"/>
          <c:showSerName val="0"/>
          <c:showPercent val="0"/>
          <c:showBubbleSize val="0"/>
        </c:dLbls>
        <c:gapWidth val="219"/>
        <c:overlap val="-27"/>
        <c:axId val="100892032"/>
        <c:axId val="100893824"/>
      </c:barChart>
      <c:catAx>
        <c:axId val="10089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0893824"/>
        <c:crosses val="autoZero"/>
        <c:auto val="1"/>
        <c:lblAlgn val="ctr"/>
        <c:lblOffset val="100"/>
        <c:noMultiLvlLbl val="0"/>
      </c:catAx>
      <c:valAx>
        <c:axId val="10089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089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89039190613992E-2"/>
          <c:y val="5.7412120641719064E-2"/>
          <c:w val="0.69175277432426219"/>
          <c:h val="0.85950802606536725"/>
        </c:manualLayout>
      </c:layout>
      <c:pieChart>
        <c:varyColors val="1"/>
        <c:ser>
          <c:idx val="0"/>
          <c:order val="0"/>
          <c:dLbls>
            <c:numFmt formatCode="0%" sourceLinked="0"/>
            <c:spPr>
              <a:noFill/>
              <a:ln>
                <a:noFill/>
              </a:ln>
              <a:effectLst/>
            </c:spPr>
            <c:txPr>
              <a:bodyPr/>
              <a:lstStyle/>
              <a:p>
                <a:pPr>
                  <a:defRPr sz="1400" baseline="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'Monthly Summary 2016'!$K$414:$K$420</c:f>
              <c:strCache>
                <c:ptCount val="7"/>
                <c:pt idx="0">
                  <c:v>Orrville Generation</c:v>
                </c:pt>
                <c:pt idx="1">
                  <c:v>Fremont Gas Project</c:v>
                </c:pt>
                <c:pt idx="2">
                  <c:v>Market (DA &amp; RT) Purchases</c:v>
                </c:pt>
                <c:pt idx="3">
                  <c:v>Prairie State Project</c:v>
                </c:pt>
                <c:pt idx="4">
                  <c:v>Hydro Projects</c:v>
                </c:pt>
                <c:pt idx="5">
                  <c:v>Blue Creek Wind Project</c:v>
                </c:pt>
                <c:pt idx="6">
                  <c:v>Solar Project</c:v>
                </c:pt>
              </c:strCache>
            </c:strRef>
          </c:cat>
          <c:val>
            <c:numRef>
              <c:f>'Monthly Summary 2016'!$M$414:$M$420</c:f>
              <c:numCache>
                <c:formatCode>0.0%</c:formatCode>
                <c:ptCount val="7"/>
                <c:pt idx="0">
                  <c:v>0.42706351469452741</c:v>
                </c:pt>
                <c:pt idx="1">
                  <c:v>0.2076408739925022</c:v>
                </c:pt>
                <c:pt idx="2">
                  <c:v>0.16764045303185965</c:v>
                </c:pt>
                <c:pt idx="3">
                  <c:v>9.0981376115520693E-2</c:v>
                </c:pt>
                <c:pt idx="4">
                  <c:v>9.4742965014687597E-2</c:v>
                </c:pt>
                <c:pt idx="5">
                  <c:v>1.1930817150902358E-2</c:v>
                </c:pt>
                <c:pt idx="6" formatCode="General">
                  <c:v>0</c:v>
                </c:pt>
              </c:numCache>
            </c:numRef>
          </c:val>
          <c:extLst xmlns:c16r2="http://schemas.microsoft.com/office/drawing/2015/06/chart">
            <c:ext xmlns:c16="http://schemas.microsoft.com/office/drawing/2014/chart" uri="{C3380CC4-5D6E-409C-BE32-E72D297353CC}">
              <c16:uniqueId val="{00000000-73B1-47E2-9F3C-596E4AF3770F}"/>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090113735783034E-2"/>
          <c:y val="9.340497926988417E-2"/>
          <c:w val="0.77436208047958499"/>
          <c:h val="0.90659502073011589"/>
        </c:manualLayout>
      </c:layout>
      <c:pieChart>
        <c:varyColors val="1"/>
        <c:ser>
          <c:idx val="0"/>
          <c:order val="0"/>
          <c:dLbls>
            <c:numFmt formatCode="0%" sourceLinked="0"/>
            <c:spPr>
              <a:noFill/>
              <a:ln>
                <a:noFill/>
              </a:ln>
              <a:effectLst/>
            </c:spPr>
            <c:txPr>
              <a:bodyPr/>
              <a:lstStyle/>
              <a:p>
                <a:pPr>
                  <a:defRPr sz="140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'Monthly Summary 2016'!$A$565:$A$571</c:f>
              <c:strCache>
                <c:ptCount val="7"/>
                <c:pt idx="0">
                  <c:v>Orrville Generation</c:v>
                </c:pt>
                <c:pt idx="1">
                  <c:v>Fremont Gas Project</c:v>
                </c:pt>
                <c:pt idx="2">
                  <c:v>Market (DA &amp; RT) Purchases</c:v>
                </c:pt>
                <c:pt idx="3">
                  <c:v>Prairie State Project</c:v>
                </c:pt>
                <c:pt idx="4">
                  <c:v>Hydro Projects</c:v>
                </c:pt>
                <c:pt idx="5">
                  <c:v>Blue Creek Wind Project</c:v>
                </c:pt>
                <c:pt idx="6">
                  <c:v>Solar Project</c:v>
                </c:pt>
              </c:strCache>
            </c:strRef>
          </c:cat>
          <c:val>
            <c:numRef>
              <c:f>'Monthly Summary 2016'!$B$565:$B$571</c:f>
              <c:numCache>
                <c:formatCode>0.0%</c:formatCode>
                <c:ptCount val="7"/>
                <c:pt idx="0">
                  <c:v>0.245</c:v>
                </c:pt>
                <c:pt idx="1">
                  <c:v>0.30099999999999999</c:v>
                </c:pt>
                <c:pt idx="2">
                  <c:v>7.2999999999999995E-2</c:v>
                </c:pt>
                <c:pt idx="3">
                  <c:v>0.14099999999999999</c:v>
                </c:pt>
                <c:pt idx="4">
                  <c:v>0.21199999999999999</c:v>
                </c:pt>
                <c:pt idx="5">
                  <c:v>1.9E-2</c:v>
                </c:pt>
                <c:pt idx="6">
                  <c:v>8.9999999999999993E-3</c:v>
                </c:pt>
              </c:numCache>
            </c:numRef>
          </c:val>
          <c:extLst xmlns:c16r2="http://schemas.microsoft.com/office/drawing/2015/06/chart">
            <c:ext xmlns:c16="http://schemas.microsoft.com/office/drawing/2014/chart" uri="{C3380CC4-5D6E-409C-BE32-E72D297353CC}">
              <c16:uniqueId val="{00000000-D051-4111-969C-1DF924C6B8D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32091659884136E-2"/>
          <c:y val="4.4144065325167688E-2"/>
          <c:w val="0.49120628090093388"/>
          <c:h val="0.93874978127734032"/>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58A-4F2F-9138-F03A0CFFA4E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58A-4F2F-9138-F03A0CFFA4E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58A-4F2F-9138-F03A0CFFA4E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58A-4F2F-9138-F03A0CFFA4E3}"/>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E58A-4F2F-9138-F03A0CFFA4E3}"/>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E58A-4F2F-9138-F03A0CFFA4E3}"/>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58A-4F2F-9138-F03A0CFFA4E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'Monthly Summary 2018'!$N$463:$N$469</c:f>
              <c:strCache>
                <c:ptCount val="7"/>
                <c:pt idx="0">
                  <c:v>Orrville Generation-Gas &amp; Coal</c:v>
                </c:pt>
                <c:pt idx="1">
                  <c:v>Fremont Gas Project</c:v>
                </c:pt>
                <c:pt idx="2">
                  <c:v>Market  Purchases</c:v>
                </c:pt>
                <c:pt idx="3">
                  <c:v>Prairie State Project</c:v>
                </c:pt>
                <c:pt idx="4">
                  <c:v>Hydro Projects</c:v>
                </c:pt>
                <c:pt idx="5">
                  <c:v>Blue Creek Wind Project</c:v>
                </c:pt>
                <c:pt idx="6">
                  <c:v>Solar Project</c:v>
                </c:pt>
              </c:strCache>
            </c:strRef>
          </c:cat>
          <c:val>
            <c:numRef>
              <c:f>'Monthly Summary 2018'!$O$463:$O$469</c:f>
              <c:numCache>
                <c:formatCode>0%</c:formatCode>
                <c:ptCount val="7"/>
                <c:pt idx="0">
                  <c:v>0.14561297236848236</c:v>
                </c:pt>
                <c:pt idx="1">
                  <c:v>0.27857508969759098</c:v>
                </c:pt>
                <c:pt idx="2">
                  <c:v>0.24118459065281209</c:v>
                </c:pt>
                <c:pt idx="3">
                  <c:v>0.11965017939518195</c:v>
                </c:pt>
                <c:pt idx="4">
                  <c:v>0.18542938353292018</c:v>
                </c:pt>
                <c:pt idx="5">
                  <c:v>1.5309747914822236E-2</c:v>
                </c:pt>
                <c:pt idx="6">
                  <c:v>1.4238036438190205E-2</c:v>
                </c:pt>
              </c:numCache>
            </c:numRef>
          </c:val>
          <c:extLst xmlns:c16r2="http://schemas.microsoft.com/office/drawing/2015/06/chart">
            <c:ext xmlns:c16="http://schemas.microsoft.com/office/drawing/2014/chart" uri="{C3380CC4-5D6E-409C-BE32-E72D297353CC}">
              <c16:uniqueId val="{0000000E-E58A-4F2F-9138-F03A0CFFA4E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521458856104529"/>
          <c:y val="0.12839419847944777"/>
          <c:w val="0.35518531337428977"/>
          <c:h val="0.808642868265919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958192725909255"/>
          <c:y val="0.11981600433864505"/>
          <c:w val="0.42729138024413615"/>
          <c:h val="0.62603174816326324"/>
        </c:manualLayout>
      </c:layout>
      <c:pieChart>
        <c:varyColors val="1"/>
        <c:ser>
          <c:idx val="0"/>
          <c:order val="0"/>
          <c:tx>
            <c:strRef>
              <c:f>Sheet1!$E$3</c:f>
              <c:strCache>
                <c:ptCount val="1"/>
                <c:pt idx="0">
                  <c:v>2018</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FC1-471B-B534-A71411C5884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FC1-471B-B534-A71411C5884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FC1-471B-B534-A71411C5884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FFC1-471B-B534-A71411C5884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FFC1-471B-B534-A71411C5884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FFC1-471B-B534-A71411C5884F}"/>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FFC1-471B-B534-A71411C588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Sheet1!$E$4:$E$10</c:f>
              <c:numCache>
                <c:formatCode>0</c:formatCode>
                <c:ptCount val="7"/>
                <c:pt idx="0">
                  <c:v>14.6</c:v>
                </c:pt>
                <c:pt idx="1">
                  <c:v>27.9</c:v>
                </c:pt>
                <c:pt idx="2">
                  <c:v>24.1</c:v>
                </c:pt>
                <c:pt idx="3">
                  <c:v>12</c:v>
                </c:pt>
                <c:pt idx="4">
                  <c:v>18.5</c:v>
                </c:pt>
                <c:pt idx="5">
                  <c:v>1.5</c:v>
                </c:pt>
                <c:pt idx="6">
                  <c:v>1.4</c:v>
                </c:pt>
              </c:numCache>
            </c:numRef>
          </c:val>
          <c:extLst xmlns:c16r2="http://schemas.microsoft.com/office/drawing/2015/06/chart">
            <c:ext xmlns:c16="http://schemas.microsoft.com/office/drawing/2014/chart" uri="{C3380CC4-5D6E-409C-BE32-E72D297353CC}">
              <c16:uniqueId val="{0000000E-FFC1-471B-B534-A71411C5884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041515643877849"/>
          <c:y val="0.12411482939632544"/>
          <c:w val="0.39356122151397743"/>
          <c:h val="0.57661295245071109"/>
        </c:manualLayout>
      </c:layout>
      <c:pieChart>
        <c:varyColors val="1"/>
        <c:ser>
          <c:idx val="0"/>
          <c:order val="0"/>
          <c:tx>
            <c:strRef>
              <c:f>Sheet1!$B$3</c:f>
              <c:strCache>
                <c:ptCount val="1"/>
                <c:pt idx="0">
                  <c:v>2012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96D-4345-A0E6-091FAD6FF84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96D-4345-A0E6-091FAD6FF84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96D-4345-A0E6-091FAD6FF84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96D-4345-A0E6-091FAD6FF84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D96D-4345-A0E6-091FAD6FF84B}"/>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D96D-4345-A0E6-091FAD6FF84B}"/>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D96D-4345-A0E6-091FAD6FF84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c:v>85</c:v>
                </c:pt>
                <c:pt idx="1">
                  <c:v>0</c:v>
                </c:pt>
                <c:pt idx="2">
                  <c:v>14</c:v>
                </c:pt>
                <c:pt idx="3">
                  <c:v>0</c:v>
                </c:pt>
                <c:pt idx="4">
                  <c:v>1</c:v>
                </c:pt>
                <c:pt idx="5">
                  <c:v>0</c:v>
                </c:pt>
                <c:pt idx="6">
                  <c:v>0</c:v>
                </c:pt>
              </c:numCache>
            </c:numRef>
          </c:val>
          <c:extLst xmlns:c16r2="http://schemas.microsoft.com/office/drawing/2015/06/chart">
            <c:ext xmlns:c16="http://schemas.microsoft.com/office/drawing/2014/chart" uri="{C3380CC4-5D6E-409C-BE32-E72D297353CC}">
              <c16:uniqueId val="{0000000E-D96D-4345-A0E6-091FAD6FF84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783568720576595"/>
          <c:y val="0.11593999877922237"/>
          <c:w val="0.43787359913344165"/>
          <c:h val="0.64153573826527499"/>
        </c:manualLayout>
      </c:layout>
      <c:pieChart>
        <c:varyColors val="1"/>
        <c:ser>
          <c:idx val="0"/>
          <c:order val="0"/>
          <c:tx>
            <c:strRef>
              <c:f>Sheet1!$C$3</c:f>
              <c:strCache>
                <c:ptCount val="1"/>
                <c:pt idx="0">
                  <c:v>2016</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FF4-45C3-B8CC-63787D6BE0A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FF4-45C3-B8CC-63787D6BE0A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FF4-45C3-B8CC-63787D6BE0A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FFF4-45C3-B8CC-63787D6BE0A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FFF4-45C3-B8CC-63787D6BE0A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FFF4-45C3-B8CC-63787D6BE0A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FFF4-45C3-B8CC-63787D6BE0A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Sheet1!$C$4:$C$10</c:f>
              <c:numCache>
                <c:formatCode>0</c:formatCode>
                <c:ptCount val="7"/>
                <c:pt idx="0">
                  <c:v>42.7</c:v>
                </c:pt>
                <c:pt idx="1">
                  <c:v>20.8</c:v>
                </c:pt>
                <c:pt idx="2">
                  <c:v>16.8</c:v>
                </c:pt>
                <c:pt idx="3">
                  <c:v>9.1</c:v>
                </c:pt>
                <c:pt idx="4">
                  <c:v>9.5</c:v>
                </c:pt>
                <c:pt idx="5">
                  <c:v>1.2</c:v>
                </c:pt>
                <c:pt idx="6">
                  <c:v>0</c:v>
                </c:pt>
              </c:numCache>
            </c:numRef>
          </c:val>
          <c:extLst xmlns:c16r2="http://schemas.microsoft.com/office/drawing/2015/06/chart">
            <c:ext xmlns:c16="http://schemas.microsoft.com/office/drawing/2014/chart" uri="{C3380CC4-5D6E-409C-BE32-E72D297353CC}">
              <c16:uniqueId val="{0000000E-FFF4-45C3-B8CC-63787D6BE0A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043717191601051"/>
          <c:y val="0.13124117818606007"/>
          <c:w val="0.35798490813648304"/>
          <c:h val="0.63641761446485867"/>
        </c:manualLayout>
      </c:layout>
      <c:pieChart>
        <c:varyColors val="1"/>
        <c:ser>
          <c:idx val="0"/>
          <c:order val="0"/>
          <c:tx>
            <c:strRef>
              <c:f>Sheet1!$B$3</c:f>
              <c:strCache>
                <c:ptCount val="1"/>
                <c:pt idx="0">
                  <c:v>2012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F26-4360-87E6-F39FB6E0895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F26-4360-87E6-F39FB6E0895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F26-4360-87E6-F39FB6E0895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F26-4360-87E6-F39FB6E0895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F26-4360-87E6-F39FB6E0895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F26-4360-87E6-F39FB6E0895F}"/>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F26-4360-87E6-F39FB6E089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c:v>85</c:v>
                </c:pt>
                <c:pt idx="1">
                  <c:v>0</c:v>
                </c:pt>
                <c:pt idx="2">
                  <c:v>14</c:v>
                </c:pt>
                <c:pt idx="3">
                  <c:v>0</c:v>
                </c:pt>
                <c:pt idx="4">
                  <c:v>1</c:v>
                </c:pt>
                <c:pt idx="5">
                  <c:v>0</c:v>
                </c:pt>
                <c:pt idx="6">
                  <c:v>0</c:v>
                </c:pt>
              </c:numCache>
            </c:numRef>
          </c:val>
          <c:extLst xmlns:c16r2="http://schemas.microsoft.com/office/drawing/2015/06/chart">
            <c:ext xmlns:c16="http://schemas.microsoft.com/office/drawing/2014/chart" uri="{C3380CC4-5D6E-409C-BE32-E72D297353CC}">
              <c16:uniqueId val="{0000000E-9F26-4360-87E6-F39FB6E0895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348851706036745"/>
          <c:y val="0.12707950568678916"/>
          <c:w val="0.45055038574723616"/>
          <c:h val="0.66080723242927963"/>
        </c:manualLayout>
      </c:layout>
      <c:pieChart>
        <c:varyColors val="1"/>
        <c:ser>
          <c:idx val="0"/>
          <c:order val="0"/>
          <c:tx>
            <c:strRef>
              <c:f>Sheet1!$E$3</c:f>
              <c:strCache>
                <c:ptCount val="1"/>
                <c:pt idx="0">
                  <c:v>2018</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422-4BFE-81F5-2D4A5B6F1F9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422-4BFE-81F5-2D4A5B6F1F9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422-4BFE-81F5-2D4A5B6F1F9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422-4BFE-81F5-2D4A5B6F1F95}"/>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422-4BFE-81F5-2D4A5B6F1F95}"/>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B422-4BFE-81F5-2D4A5B6F1F95}"/>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B422-4BFE-81F5-2D4A5B6F1F95}"/>
              </c:ext>
            </c:extLst>
          </c:dPt>
          <c:dLbls>
            <c:dLbl>
              <c:idx val="6"/>
              <c:layout>
                <c:manualLayout>
                  <c:x val="0.11041666666666659"/>
                  <c:y val="1.6880741469816281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9.7916666666666666E-2"/>
                      <c:h val="6.25E-2"/>
                    </c:manualLayout>
                  </c15:layout>
                </c:ext>
                <c:ext xmlns:c16="http://schemas.microsoft.com/office/drawing/2014/chart" uri="{C3380CC4-5D6E-409C-BE32-E72D297353CC}">
                  <c16:uniqueId val="{0000000D-B422-4BFE-81F5-2D4A5B6F1F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Sheet1!$E$4:$E$10</c:f>
              <c:numCache>
                <c:formatCode>0</c:formatCode>
                <c:ptCount val="7"/>
                <c:pt idx="0">
                  <c:v>14.6</c:v>
                </c:pt>
                <c:pt idx="1">
                  <c:v>27.9</c:v>
                </c:pt>
                <c:pt idx="2">
                  <c:v>24.1</c:v>
                </c:pt>
                <c:pt idx="3">
                  <c:v>12</c:v>
                </c:pt>
                <c:pt idx="4">
                  <c:v>18.5</c:v>
                </c:pt>
                <c:pt idx="5">
                  <c:v>1.5</c:v>
                </c:pt>
                <c:pt idx="6">
                  <c:v>1.4</c:v>
                </c:pt>
              </c:numCache>
            </c:numRef>
          </c:val>
          <c:extLst xmlns:c16r2="http://schemas.microsoft.com/office/drawing/2015/06/chart">
            <c:ext xmlns:c16="http://schemas.microsoft.com/office/drawing/2014/chart" uri="{C3380CC4-5D6E-409C-BE32-E72D297353CC}">
              <c16:uniqueId val="{0000000E-B422-4BFE-81F5-2D4A5B6F1F9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8819096476576791E-2"/>
          <c:y val="0.79122156605424321"/>
          <c:w val="0.93983655452159387"/>
          <c:h val="0.1865562117235345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aseline="0" dirty="0">
                <a:solidFill>
                  <a:schemeClr val="tx1"/>
                </a:solidFill>
              </a:rPr>
              <a:t>Electric Generation by Fuel Type 2018</a:t>
            </a:r>
          </a:p>
        </c:rich>
      </c:tx>
      <c:layout>
        <c:manualLayout>
          <c:xMode val="edge"/>
          <c:yMode val="edge"/>
          <c:x val="0.39401980063546282"/>
          <c:y val="1.4059753954305799E-2"/>
        </c:manualLayout>
      </c:layout>
      <c:overlay val="0"/>
      <c:spPr>
        <a:noFill/>
        <a:ln>
          <a:noFill/>
        </a:ln>
        <a:effectLst/>
      </c:spPr>
    </c:title>
    <c:autoTitleDeleted val="0"/>
    <c:plotArea>
      <c:layout>
        <c:manualLayout>
          <c:layoutTarget val="inner"/>
          <c:xMode val="edge"/>
          <c:yMode val="edge"/>
          <c:x val="2.1673902298627815E-2"/>
          <c:y val="0.14488908570084275"/>
          <c:w val="0.71635335040244164"/>
          <c:h val="0.82525423337899984"/>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F3A-4E99-A361-AC431E9BE2D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F3A-4E99-A361-AC431E9BE2DE}"/>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F3A-4E99-A361-AC431E9BE2DE}"/>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F3A-4E99-A361-AC431E9BE2DE}"/>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F3A-4E99-A361-AC431E9BE2DE}"/>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F3A-4E99-A361-AC431E9BE2DE}"/>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F3A-4E99-A361-AC431E9BE2DE}"/>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9F3A-4E99-A361-AC431E9BE2DE}"/>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9F3A-4E99-A361-AC431E9BE2DE}"/>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9F3A-4E99-A361-AC431E9BE2DE}"/>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9F3A-4E99-A361-AC431E9BE2DE}"/>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9F3A-4E99-A361-AC431E9BE2DE}"/>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9F3A-4E99-A361-AC431E9BE2DE}"/>
              </c:ext>
            </c:extLst>
          </c:dPt>
          <c:dPt>
            <c:idx val="13"/>
            <c:bubble3D val="0"/>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9F3A-4E99-A361-AC431E9BE2DE}"/>
              </c:ext>
            </c:extLst>
          </c:dPt>
          <c:dPt>
            <c:idx val="14"/>
            <c:bubble3D val="0"/>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9F3A-4E99-A361-AC431E9BE2DE}"/>
              </c:ext>
            </c:extLst>
          </c:dPt>
          <c:dPt>
            <c:idx val="15"/>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F-9F3A-4E99-A361-AC431E9BE2DE}"/>
              </c:ext>
            </c:extLst>
          </c:dPt>
          <c:dPt>
            <c:idx val="16"/>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1-9F3A-4E99-A361-AC431E9BE2DE}"/>
              </c:ext>
            </c:extLst>
          </c:dPt>
          <c:dPt>
            <c:idx val="17"/>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3-9F3A-4E99-A361-AC431E9BE2DE}"/>
              </c:ext>
            </c:extLst>
          </c:dPt>
          <c:dPt>
            <c:idx val="18"/>
            <c:bubble3D val="0"/>
            <c:spPr>
              <a:solidFill>
                <a:schemeClr val="accent1">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5-9F3A-4E99-A361-AC431E9BE2DE}"/>
              </c:ext>
            </c:extLst>
          </c:dPt>
          <c:dPt>
            <c:idx val="19"/>
            <c:bubble3D val="0"/>
            <c:spPr>
              <a:solidFill>
                <a:schemeClr val="accent2">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7-9F3A-4E99-A361-AC431E9BE2DE}"/>
              </c:ext>
            </c:extLst>
          </c:dPt>
          <c:dPt>
            <c:idx val="20"/>
            <c:bubble3D val="0"/>
            <c:spPr>
              <a:solidFill>
                <a:schemeClr val="accent3">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9-9F3A-4E99-A361-AC431E9BE2DE}"/>
              </c:ext>
            </c:extLst>
          </c:dPt>
          <c:dPt>
            <c:idx val="2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B-9F3A-4E99-A361-AC431E9BE2DE}"/>
              </c:ext>
            </c:extLst>
          </c:dPt>
          <c:dPt>
            <c:idx val="22"/>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D-9F3A-4E99-A361-AC431E9BE2DE}"/>
              </c:ext>
            </c:extLst>
          </c:dPt>
          <c:dPt>
            <c:idx val="23"/>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F-9F3A-4E99-A361-AC431E9BE2DE}"/>
              </c:ext>
            </c:extLst>
          </c:dPt>
          <c:dPt>
            <c:idx val="24"/>
            <c:bubble3D val="0"/>
            <c:spPr>
              <a:solidFill>
                <a:schemeClr val="accent1">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1-9F3A-4E99-A361-AC431E9BE2DE}"/>
              </c:ext>
            </c:extLst>
          </c:dPt>
          <c:dPt>
            <c:idx val="25"/>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3-9F3A-4E99-A361-AC431E9BE2DE}"/>
              </c:ext>
            </c:extLst>
          </c:dPt>
          <c:dPt>
            <c:idx val="26"/>
            <c:bubble3D val="0"/>
            <c:spPr>
              <a:solidFill>
                <a:schemeClr val="accent3">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5-9F3A-4E99-A361-AC431E9BE2DE}"/>
              </c:ext>
            </c:extLst>
          </c:dPt>
          <c:dPt>
            <c:idx val="27"/>
            <c:bubble3D val="0"/>
            <c:spPr>
              <a:solidFill>
                <a:schemeClr val="accent4">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7-9F3A-4E99-A361-AC431E9BE2DE}"/>
              </c:ext>
            </c:extLst>
          </c:dPt>
          <c:dPt>
            <c:idx val="28"/>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9-B701-4A4C-B833-10E9C609C79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Sheet1!$A$5:$A$33</c:f>
              <c:strCache>
                <c:ptCount val="28"/>
                <c:pt idx="0">
                  <c:v>Natural Gas</c:v>
                </c:pt>
                <c:pt idx="1">
                  <c:v>Coal</c:v>
                </c:pt>
                <c:pt idx="2">
                  <c:v>Nuclear</c:v>
                </c:pt>
                <c:pt idx="3">
                  <c:v>Hydro</c:v>
                </c:pt>
                <c:pt idx="4">
                  <c:v>Wind</c:v>
                </c:pt>
                <c:pt idx="5">
                  <c:v>Fuel Oil</c:v>
                </c:pt>
                <c:pt idx="6">
                  <c:v>Solar</c:v>
                </c:pt>
                <c:pt idx="7">
                  <c:v>Wood/Wood waste</c:v>
                </c:pt>
                <c:pt idx="8">
                  <c:v>Wood Waste Liquids</c:v>
                </c:pt>
                <c:pt idx="9">
                  <c:v>Geothermal</c:v>
                </c:pt>
                <c:pt idx="10">
                  <c:v>Landfill Gas</c:v>
                </c:pt>
                <c:pt idx="11">
                  <c:v>Petroleum Coke</c:v>
                </c:pt>
                <c:pt idx="12">
                  <c:v>Waste </c:v>
                </c:pt>
                <c:pt idx="13">
                  <c:v>Other Gas</c:v>
                </c:pt>
                <c:pt idx="14">
                  <c:v>Kerosene</c:v>
                </c:pt>
                <c:pt idx="15">
                  <c:v>Waste Heat</c:v>
                </c:pt>
                <c:pt idx="16">
                  <c:v>Blast Furnace Gas</c:v>
                </c:pt>
                <c:pt idx="17">
                  <c:v>Jet Juel</c:v>
                </c:pt>
                <c:pt idx="18">
                  <c:v>Purchased Steam</c:v>
                </c:pt>
                <c:pt idx="19">
                  <c:v>Biomass Gas</c:v>
                </c:pt>
                <c:pt idx="20">
                  <c:v>Agri Byproduct</c:v>
                </c:pt>
                <c:pt idx="21">
                  <c:v>Other</c:v>
                </c:pt>
                <c:pt idx="22">
                  <c:v>Biomass Solids</c:v>
                </c:pt>
                <c:pt idx="23">
                  <c:v>Biomass Liquids</c:v>
                </c:pt>
                <c:pt idx="24">
                  <c:v>Waste/Other Oil</c:v>
                </c:pt>
                <c:pt idx="25">
                  <c:v>Biomass Other</c:v>
                </c:pt>
                <c:pt idx="26">
                  <c:v>Refuse</c:v>
                </c:pt>
                <c:pt idx="27">
                  <c:v>Propane</c:v>
                </c:pt>
              </c:strCache>
            </c:strRef>
          </c:cat>
          <c:val>
            <c:numRef>
              <c:f>Sheet1!$C$5:$C$33</c:f>
              <c:numCache>
                <c:formatCode>0.0%</c:formatCode>
                <c:ptCount val="29"/>
                <c:pt idx="0">
                  <c:v>0.4323318124895017</c:v>
                </c:pt>
                <c:pt idx="1">
                  <c:v>0.23131724280007648</c:v>
                </c:pt>
                <c:pt idx="2">
                  <c:v>9.0432730032593195E-2</c:v>
                </c:pt>
                <c:pt idx="3">
                  <c:v>8.433745867959612E-2</c:v>
                </c:pt>
                <c:pt idx="4">
                  <c:v>7.5041086224395828E-2</c:v>
                </c:pt>
                <c:pt idx="5">
                  <c:v>3.5030118807193568E-2</c:v>
                </c:pt>
                <c:pt idx="6">
                  <c:v>2.5614167463294975E-2</c:v>
                </c:pt>
                <c:pt idx="7">
                  <c:v>4.342225115500759E-3</c:v>
                </c:pt>
                <c:pt idx="8">
                  <c:v>4.0319837747231392E-3</c:v>
                </c:pt>
                <c:pt idx="9">
                  <c:v>3.2037595254838175E-3</c:v>
                </c:pt>
                <c:pt idx="10">
                  <c:v>2.2299155431463481E-3</c:v>
                </c:pt>
                <c:pt idx="11">
                  <c:v>2.3216896650793792E-3</c:v>
                </c:pt>
                <c:pt idx="12">
                  <c:v>2.3388690985437972E-3</c:v>
                </c:pt>
                <c:pt idx="13">
                  <c:v>1.7048184264714023E-3</c:v>
                </c:pt>
                <c:pt idx="14">
                  <c:v>1.578668717966261E-3</c:v>
                </c:pt>
                <c:pt idx="15">
                  <c:v>1.0564557397561443E-3</c:v>
                </c:pt>
                <c:pt idx="16">
                  <c:v>7.7712901939283856E-4</c:v>
                </c:pt>
                <c:pt idx="17">
                  <c:v>4.4995903979991547E-4</c:v>
                </c:pt>
                <c:pt idx="18">
                  <c:v>3.7569038437515234E-4</c:v>
                </c:pt>
                <c:pt idx="19">
                  <c:v>4.0179810734808515E-4</c:v>
                </c:pt>
                <c:pt idx="20">
                  <c:v>3.0981498987412429E-4</c:v>
                </c:pt>
                <c:pt idx="21">
                  <c:v>2.7841549980485257E-4</c:v>
                </c:pt>
                <c:pt idx="22">
                  <c:v>2.4106381672990419E-4</c:v>
                </c:pt>
                <c:pt idx="23">
                  <c:v>1.1644395558436798E-4</c:v>
                </c:pt>
                <c:pt idx="24">
                  <c:v>1.0024262125150093E-4</c:v>
                </c:pt>
                <c:pt idx="25">
                  <c:v>2.2203686268366815E-5</c:v>
                </c:pt>
                <c:pt idx="26">
                  <c:v>1.2874125321266903E-5</c:v>
                </c:pt>
                <c:pt idx="27">
                  <c:v>1.3626509268613668E-6</c:v>
                </c:pt>
              </c:numCache>
            </c:numRef>
          </c:val>
          <c:extLst xmlns:c16r2="http://schemas.microsoft.com/office/drawing/2015/06/chart">
            <c:ext xmlns:c16="http://schemas.microsoft.com/office/drawing/2014/chart" uri="{C3380CC4-5D6E-409C-BE32-E72D297353CC}">
              <c16:uniqueId val="{00000038-9F3A-4E99-A361-AC431E9BE2D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446620063495033"/>
          <c:y val="0.11106780402449694"/>
          <c:w val="0.24313357052410789"/>
          <c:h val="0.877590259550889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58461809920826E-2"/>
          <c:y val="0.32104700854700852"/>
          <c:w val="0.41946778711484595"/>
          <c:h val="0.6399572649572649"/>
        </c:manualLayout>
      </c:layout>
      <c:pieChart>
        <c:varyColors val="1"/>
        <c:ser>
          <c:idx val="0"/>
          <c:order val="0"/>
          <c:dPt>
            <c:idx val="1"/>
            <c:bubble3D val="0"/>
            <c:explosion val="1"/>
            <c:extLst xmlns:c16r2="http://schemas.microsoft.com/office/drawing/2015/06/chart">
              <c:ext xmlns:c16="http://schemas.microsoft.com/office/drawing/2014/chart" uri="{C3380CC4-5D6E-409C-BE32-E72D297353CC}">
                <c16:uniqueId val="{00000001-3113-4A2C-862E-4CA15A63E118}"/>
              </c:ext>
            </c:extLst>
          </c:dPt>
          <c:dPt>
            <c:idx val="2"/>
            <c:bubble3D val="0"/>
            <c:explosion val="1"/>
            <c:extLst xmlns:c16r2="http://schemas.microsoft.com/office/drawing/2015/06/chart">
              <c:ext xmlns:c16="http://schemas.microsoft.com/office/drawing/2014/chart" uri="{C3380CC4-5D6E-409C-BE32-E72D297353CC}">
                <c16:uniqueId val="{00000002-3113-4A2C-862E-4CA15A63E118}"/>
              </c:ext>
            </c:extLst>
          </c:dPt>
          <c:dLbls>
            <c:spPr>
              <a:noFill/>
              <a:ln>
                <a:noFill/>
              </a:ln>
              <a:effectLst/>
            </c:spPr>
            <c:txPr>
              <a:bodyPr/>
              <a:lstStyle/>
              <a:p>
                <a:pPr>
                  <a:defRPr sz="2000" baseline="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Charts!$A$2:$A$4</c:f>
              <c:strCache>
                <c:ptCount val="3"/>
                <c:pt idx="0">
                  <c:v>Residential</c:v>
                </c:pt>
                <c:pt idx="1">
                  <c:v>Commercial/Industrial</c:v>
                </c:pt>
                <c:pt idx="2">
                  <c:v>Power Plant</c:v>
                </c:pt>
              </c:strCache>
            </c:strRef>
          </c:cat>
          <c:val>
            <c:numRef>
              <c:f>Charts!$B$2:$B$4</c:f>
              <c:numCache>
                <c:formatCode>"$"#,##0</c:formatCode>
                <c:ptCount val="3"/>
                <c:pt idx="0">
                  <c:v>1278861</c:v>
                </c:pt>
                <c:pt idx="1">
                  <c:v>1402263</c:v>
                </c:pt>
                <c:pt idx="2">
                  <c:v>700750.86</c:v>
                </c:pt>
              </c:numCache>
            </c:numRef>
          </c:val>
          <c:extLst xmlns:c16r2="http://schemas.microsoft.com/office/drawing/2015/06/chart">
            <c:ext xmlns:c16="http://schemas.microsoft.com/office/drawing/2014/chart" uri="{C3380CC4-5D6E-409C-BE32-E72D297353CC}">
              <c16:uniqueId val="{00000000-3113-4A2C-862E-4CA15A63E118}"/>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84332976896406"/>
          <c:y val="7.5041132918086742E-2"/>
          <c:w val="0.63442856679952053"/>
          <c:h val="0.76699573001136057"/>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8CE-41F3-A91C-E2CBEEF90CD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8CE-41F3-A91C-E2CBEEF90CD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8CE-41F3-A91C-E2CBEEF90CD4}"/>
              </c:ext>
            </c:extLst>
          </c:dPt>
          <c:dLbls>
            <c:dLbl>
              <c:idx val="0"/>
              <c:layout>
                <c:manualLayout>
                  <c:x val="-0.21604938271604937"/>
                  <c:y val="9.64572805265013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4022633744855967"/>
                      <c:h val="0.15298507462686567"/>
                    </c:manualLayout>
                  </c15:layout>
                </c:ext>
                <c:ext xmlns:c16="http://schemas.microsoft.com/office/drawing/2014/chart" uri="{C3380CC4-5D6E-409C-BE32-E72D297353CC}">
                  <c16:uniqueId val="{00000001-88CE-41F3-A91C-E2CBEEF90CD4}"/>
                </c:ext>
              </c:extLst>
            </c:dLbl>
            <c:dLbl>
              <c:idx val="1"/>
              <c:layout>
                <c:manualLayout>
                  <c:x val="0.2345485402287677"/>
                  <c:y val="-0.1646593802640341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8CE-41F3-A91C-E2CBEEF90CD4}"/>
                </c:ext>
              </c:extLst>
            </c:dLbl>
            <c:dLbl>
              <c:idx val="2"/>
              <c:layout>
                <c:manualLayout>
                  <c:x val="6.3786008230452676E-2"/>
                  <c:y val="1.1991224977474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5668724279835392"/>
                      <c:h val="8.0223880597014921E-2"/>
                    </c:manualLayout>
                  </c15:layout>
                </c:ext>
                <c:ext xmlns:c16="http://schemas.microsoft.com/office/drawing/2014/chart" uri="{C3380CC4-5D6E-409C-BE32-E72D297353CC}">
                  <c16:uniqueId val="{00000005-88CE-41F3-A91C-E2CBEEF90CD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A!$AC$88:$AC$90</c:f>
              <c:strCache>
                <c:ptCount val="3"/>
                <c:pt idx="0">
                  <c:v>Residential</c:v>
                </c:pt>
                <c:pt idx="1">
                  <c:v>Commercial</c:v>
                </c:pt>
                <c:pt idx="2">
                  <c:v>Power Plant</c:v>
                </c:pt>
              </c:strCache>
            </c:strRef>
          </c:cat>
          <c:val>
            <c:numRef>
              <c:f>A!$AD$88:$AD$90</c:f>
              <c:numCache>
                <c:formatCode>[$$-409]#,##0</c:formatCode>
                <c:ptCount val="3"/>
                <c:pt idx="0">
                  <c:v>1203812.03</c:v>
                </c:pt>
                <c:pt idx="1">
                  <c:v>1378359.6700000002</c:v>
                </c:pt>
                <c:pt idx="2">
                  <c:v>245452.32</c:v>
                </c:pt>
              </c:numCache>
            </c:numRef>
          </c:val>
          <c:extLst xmlns:c16r2="http://schemas.microsoft.com/office/drawing/2015/06/chart">
            <c:ext xmlns:c16="http://schemas.microsoft.com/office/drawing/2014/chart" uri="{C3380CC4-5D6E-409C-BE32-E72D297353CC}">
              <c16:uniqueId val="{00000006-88CE-41F3-A91C-E2CBEEF90CD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3200" baseline="0" dirty="0">
                <a:solidFill>
                  <a:schemeClr val="tx1"/>
                </a:solidFill>
              </a:rPr>
              <a:t>Top Industrial Customer Water Usage</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'Water Usage'!$A$105:$A$120</c:f>
              <c:strCache>
                <c:ptCount val="16"/>
                <c:pt idx="0">
                  <c:v>Smuckers</c:v>
                </c:pt>
                <c:pt idx="1">
                  <c:v>Power Plant</c:v>
                </c:pt>
                <c:pt idx="2">
                  <c:v>Smith Foods</c:v>
                </c:pt>
                <c:pt idx="3">
                  <c:v>Quality Castings</c:v>
                </c:pt>
                <c:pt idx="4">
                  <c:v>Bekaert</c:v>
                </c:pt>
                <c:pt idx="5">
                  <c:v>Will Burt</c:v>
                </c:pt>
                <c:pt idx="6">
                  <c:v>Gerber Farm</c:v>
                </c:pt>
                <c:pt idx="7">
                  <c:v>Venture Products</c:v>
                </c:pt>
                <c:pt idx="8">
                  <c:v>Orrvilon</c:v>
                </c:pt>
                <c:pt idx="9">
                  <c:v>JLG</c:v>
                </c:pt>
                <c:pt idx="10">
                  <c:v>Aultman/Orrville Hospital</c:v>
                </c:pt>
                <c:pt idx="11">
                  <c:v>Buehlers</c:v>
                </c:pt>
                <c:pt idx="12">
                  <c:v>Wayne College</c:v>
                </c:pt>
                <c:pt idx="13">
                  <c:v>Scotts</c:v>
                </c:pt>
                <c:pt idx="14">
                  <c:v>Land O Lakes</c:v>
                </c:pt>
                <c:pt idx="15">
                  <c:v>Ferro</c:v>
                </c:pt>
              </c:strCache>
            </c:strRef>
          </c:cat>
          <c:val>
            <c:numRef>
              <c:f>'Water Usage'!$B$105:$B$120</c:f>
              <c:numCache>
                <c:formatCode>#,##0</c:formatCode>
                <c:ptCount val="16"/>
                <c:pt idx="0">
                  <c:v>21365200</c:v>
                </c:pt>
                <c:pt idx="1">
                  <c:v>9019300</c:v>
                </c:pt>
                <c:pt idx="2">
                  <c:v>6433400</c:v>
                </c:pt>
                <c:pt idx="3">
                  <c:v>3451100</c:v>
                </c:pt>
                <c:pt idx="4">
                  <c:v>3342800</c:v>
                </c:pt>
                <c:pt idx="5">
                  <c:v>601400</c:v>
                </c:pt>
                <c:pt idx="6">
                  <c:v>506800</c:v>
                </c:pt>
                <c:pt idx="7">
                  <c:v>343000</c:v>
                </c:pt>
                <c:pt idx="8">
                  <c:v>292300</c:v>
                </c:pt>
                <c:pt idx="9">
                  <c:v>289100</c:v>
                </c:pt>
                <c:pt idx="10">
                  <c:v>235700</c:v>
                </c:pt>
                <c:pt idx="11">
                  <c:v>142600</c:v>
                </c:pt>
                <c:pt idx="12">
                  <c:v>91700</c:v>
                </c:pt>
                <c:pt idx="13">
                  <c:v>83800</c:v>
                </c:pt>
                <c:pt idx="14">
                  <c:v>51600</c:v>
                </c:pt>
                <c:pt idx="15">
                  <c:v>44500</c:v>
                </c:pt>
              </c:numCache>
            </c:numRef>
          </c:val>
          <c:extLst xmlns:c16r2="http://schemas.microsoft.com/office/drawing/2015/06/chart">
            <c:ext xmlns:c16="http://schemas.microsoft.com/office/drawing/2014/chart" uri="{C3380CC4-5D6E-409C-BE32-E72D297353CC}">
              <c16:uniqueId val="{00000000-708C-4270-B4CC-D74FBAA7BB32}"/>
            </c:ext>
          </c:extLst>
        </c:ser>
        <c:dLbls>
          <c:showLegendKey val="0"/>
          <c:showVal val="0"/>
          <c:showCatName val="0"/>
          <c:showSerName val="0"/>
          <c:showPercent val="0"/>
          <c:showBubbleSize val="0"/>
        </c:dLbls>
        <c:gapWidth val="164"/>
        <c:overlap val="-27"/>
        <c:axId val="86223104"/>
        <c:axId val="86224896"/>
      </c:barChart>
      <c:catAx>
        <c:axId val="8622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6224896"/>
        <c:crosses val="autoZero"/>
        <c:auto val="1"/>
        <c:lblAlgn val="ctr"/>
        <c:lblOffset val="100"/>
        <c:noMultiLvlLbl val="0"/>
      </c:catAx>
      <c:valAx>
        <c:axId val="86224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231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45222929936312E-2"/>
          <c:y val="0.10879190385831752"/>
          <c:w val="0.74712810651760186"/>
          <c:h val="0.79633143580012655"/>
        </c:manualLayout>
      </c:layout>
      <c:barChart>
        <c:barDir val="col"/>
        <c:grouping val="clustered"/>
        <c:varyColors val="0"/>
        <c:ser>
          <c:idx val="3"/>
          <c:order val="6"/>
          <c:tx>
            <c:strRef>
              <c:f>'Retail History'!$BD$6</c:f>
              <c:strCache>
                <c:ptCount val="1"/>
                <c:pt idx="0">
                  <c:v>Recession period</c:v>
                </c:pt>
              </c:strCache>
            </c:strRef>
          </c:tx>
          <c:spPr>
            <a:solidFill>
              <a:schemeClr val="bg1">
                <a:lumMod val="75000"/>
              </a:schemeClr>
            </a:solidFill>
            <a:ln>
              <a:solidFill>
                <a:schemeClr val="bg1">
                  <a:lumMod val="85000"/>
                </a:schemeClr>
              </a:solidFill>
            </a:ln>
          </c:spPr>
          <c:invertIfNegative val="0"/>
          <c:val>
            <c:numRef>
              <c:f>'Retail History'!$BD$37:$BD$64</c:f>
              <c:numCache>
                <c:formatCode>General</c:formatCode>
                <c:ptCount val="28"/>
                <c:pt idx="0">
                  <c:v>325000</c:v>
                </c:pt>
                <c:pt idx="11">
                  <c:v>325000</c:v>
                </c:pt>
                <c:pt idx="18">
                  <c:v>325000</c:v>
                </c:pt>
                <c:pt idx="19">
                  <c:v>325000</c:v>
                </c:pt>
              </c:numCache>
            </c:numRef>
          </c:val>
          <c:extLst xmlns:c16r2="http://schemas.microsoft.com/office/drawing/2015/06/chart">
            <c:ext xmlns:c16="http://schemas.microsoft.com/office/drawing/2014/chart" uri="{C3380CC4-5D6E-409C-BE32-E72D297353CC}">
              <c16:uniqueId val="{00000000-2C33-4F35-A40A-B63FBC6898B9}"/>
            </c:ext>
          </c:extLst>
        </c:ser>
        <c:dLbls>
          <c:showLegendKey val="0"/>
          <c:showVal val="0"/>
          <c:showCatName val="0"/>
          <c:showSerName val="0"/>
          <c:showPercent val="0"/>
          <c:showBubbleSize val="0"/>
        </c:dLbls>
        <c:gapWidth val="0"/>
        <c:axId val="87642112"/>
        <c:axId val="87644032"/>
      </c:barChart>
      <c:lineChart>
        <c:grouping val="standard"/>
        <c:varyColors val="0"/>
        <c:ser>
          <c:idx val="0"/>
          <c:order val="0"/>
          <c:tx>
            <c:strRef>
              <c:f>'Retail History'!$AV$6</c:f>
              <c:strCache>
                <c:ptCount val="1"/>
                <c:pt idx="0">
                  <c:v>Residential</c:v>
                </c:pt>
              </c:strCache>
            </c:strRef>
          </c:tx>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History'!$AV$37:$AV$64</c:f>
              <c:numCache>
                <c:formatCode>#,##0</c:formatCode>
                <c:ptCount val="28"/>
                <c:pt idx="0">
                  <c:v>54916</c:v>
                </c:pt>
                <c:pt idx="1">
                  <c:v>57265</c:v>
                </c:pt>
                <c:pt idx="2">
                  <c:v>56534</c:v>
                </c:pt>
                <c:pt idx="3">
                  <c:v>60410</c:v>
                </c:pt>
                <c:pt idx="4">
                  <c:v>60348</c:v>
                </c:pt>
                <c:pt idx="5">
                  <c:v>61930</c:v>
                </c:pt>
                <c:pt idx="6">
                  <c:v>67090</c:v>
                </c:pt>
                <c:pt idx="7">
                  <c:v>68905</c:v>
                </c:pt>
                <c:pt idx="8">
                  <c:v>72024</c:v>
                </c:pt>
                <c:pt idx="9">
                  <c:v>74400</c:v>
                </c:pt>
                <c:pt idx="10">
                  <c:v>65542</c:v>
                </c:pt>
                <c:pt idx="11">
                  <c:v>66708</c:v>
                </c:pt>
                <c:pt idx="12">
                  <c:v>69567</c:v>
                </c:pt>
                <c:pt idx="13">
                  <c:v>69498</c:v>
                </c:pt>
                <c:pt idx="14">
                  <c:v>70231</c:v>
                </c:pt>
                <c:pt idx="15">
                  <c:v>74645</c:v>
                </c:pt>
                <c:pt idx="16">
                  <c:v>72779</c:v>
                </c:pt>
                <c:pt idx="17">
                  <c:v>73132.483999999997</c:v>
                </c:pt>
                <c:pt idx="18">
                  <c:v>73304.467999999993</c:v>
                </c:pt>
                <c:pt idx="19">
                  <c:v>73020.523000000001</c:v>
                </c:pt>
                <c:pt idx="20">
                  <c:v>76185.668000000005</c:v>
                </c:pt>
                <c:pt idx="21">
                  <c:v>76910.565000000002</c:v>
                </c:pt>
                <c:pt idx="22">
                  <c:v>77893.425000000003</c:v>
                </c:pt>
                <c:pt idx="23">
                  <c:v>75072.143000000011</c:v>
                </c:pt>
                <c:pt idx="24">
                  <c:v>77219.937000000005</c:v>
                </c:pt>
                <c:pt idx="25">
                  <c:v>77209</c:v>
                </c:pt>
                <c:pt idx="26">
                  <c:v>73688.322</c:v>
                </c:pt>
                <c:pt idx="27">
                  <c:v>71755.209999999992</c:v>
                </c:pt>
              </c:numCache>
            </c:numRef>
          </c:val>
          <c:smooth val="0"/>
          <c:extLst xmlns:c16r2="http://schemas.microsoft.com/office/drawing/2015/06/chart">
            <c:ext xmlns:c16="http://schemas.microsoft.com/office/drawing/2014/chart" uri="{C3380CC4-5D6E-409C-BE32-E72D297353CC}">
              <c16:uniqueId val="{00000001-2C33-4F35-A40A-B63FBC6898B9}"/>
            </c:ext>
          </c:extLst>
        </c:ser>
        <c:ser>
          <c:idx val="1"/>
          <c:order val="1"/>
          <c:tx>
            <c:strRef>
              <c:f>'Retail History'!$AX$6</c:f>
              <c:strCache>
                <c:ptCount val="1"/>
                <c:pt idx="0">
                  <c:v>Commercial</c:v>
                </c:pt>
              </c:strCache>
            </c:strRef>
          </c:tx>
          <c:marker>
            <c:symbol val="square"/>
            <c:size val="5"/>
          </c:marker>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History'!$AX$37:$AX$64</c:f>
              <c:numCache>
                <c:formatCode>#,##0</c:formatCode>
                <c:ptCount val="28"/>
                <c:pt idx="0">
                  <c:v>41124</c:v>
                </c:pt>
                <c:pt idx="1">
                  <c:v>44978</c:v>
                </c:pt>
                <c:pt idx="2">
                  <c:v>46148</c:v>
                </c:pt>
                <c:pt idx="3">
                  <c:v>48782</c:v>
                </c:pt>
                <c:pt idx="4">
                  <c:v>50105</c:v>
                </c:pt>
                <c:pt idx="5">
                  <c:v>55356</c:v>
                </c:pt>
                <c:pt idx="6">
                  <c:v>54995</c:v>
                </c:pt>
                <c:pt idx="7">
                  <c:v>55056</c:v>
                </c:pt>
                <c:pt idx="8">
                  <c:v>60958</c:v>
                </c:pt>
                <c:pt idx="9">
                  <c:v>64991</c:v>
                </c:pt>
                <c:pt idx="10">
                  <c:v>55974</c:v>
                </c:pt>
                <c:pt idx="11">
                  <c:v>58005</c:v>
                </c:pt>
                <c:pt idx="12">
                  <c:v>61328</c:v>
                </c:pt>
                <c:pt idx="13">
                  <c:v>59076</c:v>
                </c:pt>
                <c:pt idx="14">
                  <c:v>58297</c:v>
                </c:pt>
                <c:pt idx="15">
                  <c:v>62948</c:v>
                </c:pt>
                <c:pt idx="16">
                  <c:v>63863</c:v>
                </c:pt>
                <c:pt idx="17">
                  <c:v>74376.173999999999</c:v>
                </c:pt>
                <c:pt idx="18">
                  <c:v>75975.303</c:v>
                </c:pt>
                <c:pt idx="19">
                  <c:v>72562.245999999999</c:v>
                </c:pt>
                <c:pt idx="20">
                  <c:v>77647.816999999995</c:v>
                </c:pt>
                <c:pt idx="21">
                  <c:v>75742.247000000003</c:v>
                </c:pt>
                <c:pt idx="22">
                  <c:v>75569.930999999997</c:v>
                </c:pt>
                <c:pt idx="23">
                  <c:v>76258.499000000011</c:v>
                </c:pt>
                <c:pt idx="24">
                  <c:v>75293.622000000003</c:v>
                </c:pt>
                <c:pt idx="25">
                  <c:v>72167.739999999991</c:v>
                </c:pt>
                <c:pt idx="26">
                  <c:v>72535.989999999991</c:v>
                </c:pt>
                <c:pt idx="27">
                  <c:v>70871.224000000002</c:v>
                </c:pt>
              </c:numCache>
            </c:numRef>
          </c:val>
          <c:smooth val="0"/>
          <c:extLst xmlns:c16r2="http://schemas.microsoft.com/office/drawing/2015/06/chart">
            <c:ext xmlns:c16="http://schemas.microsoft.com/office/drawing/2014/chart" uri="{C3380CC4-5D6E-409C-BE32-E72D297353CC}">
              <c16:uniqueId val="{00000002-2C33-4F35-A40A-B63FBC6898B9}"/>
            </c:ext>
          </c:extLst>
        </c:ser>
        <c:ser>
          <c:idx val="8"/>
          <c:order val="2"/>
          <c:tx>
            <c:strRef>
              <c:f>'Retail History'!$Z$4</c:f>
              <c:strCache>
                <c:ptCount val="1"/>
                <c:pt idx="0">
                  <c:v>Industrial</c:v>
                </c:pt>
              </c:strCache>
            </c:strRef>
          </c:tx>
          <c:spPr>
            <a:ln w="25400">
              <a:solidFill>
                <a:srgbClr val="00CCFF"/>
              </a:solidFill>
              <a:prstDash val="solid"/>
            </a:ln>
          </c:spPr>
          <c:marker>
            <c:symbol val="triangle"/>
            <c:size val="5"/>
            <c:spPr>
              <a:solidFill>
                <a:srgbClr val="00CCFF"/>
              </a:solidFill>
              <a:ln>
                <a:solidFill>
                  <a:srgbClr val="00CCFF"/>
                </a:solidFill>
                <a:prstDash val="solid"/>
              </a:ln>
            </c:spPr>
          </c:marker>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History'!$Z$37:$Z$64</c:f>
              <c:numCache>
                <c:formatCode>#,##0</c:formatCode>
                <c:ptCount val="28"/>
                <c:pt idx="0">
                  <c:v>111508</c:v>
                </c:pt>
                <c:pt idx="1">
                  <c:v>106413</c:v>
                </c:pt>
                <c:pt idx="2">
                  <c:v>116106</c:v>
                </c:pt>
                <c:pt idx="3">
                  <c:v>124486</c:v>
                </c:pt>
                <c:pt idx="4">
                  <c:v>133201</c:v>
                </c:pt>
                <c:pt idx="5">
                  <c:v>135344</c:v>
                </c:pt>
                <c:pt idx="6">
                  <c:v>157683</c:v>
                </c:pt>
                <c:pt idx="7">
                  <c:v>162544</c:v>
                </c:pt>
                <c:pt idx="8">
                  <c:v>161633</c:v>
                </c:pt>
                <c:pt idx="9">
                  <c:v>145206</c:v>
                </c:pt>
                <c:pt idx="10">
                  <c:v>132518</c:v>
                </c:pt>
                <c:pt idx="11">
                  <c:v>123672</c:v>
                </c:pt>
                <c:pt idx="12">
                  <c:v>114998</c:v>
                </c:pt>
                <c:pt idx="13">
                  <c:v>112997</c:v>
                </c:pt>
                <c:pt idx="14">
                  <c:v>121922</c:v>
                </c:pt>
                <c:pt idx="15">
                  <c:v>124029</c:v>
                </c:pt>
                <c:pt idx="16">
                  <c:v>130013</c:v>
                </c:pt>
                <c:pt idx="17">
                  <c:v>129440.704</c:v>
                </c:pt>
                <c:pt idx="18">
                  <c:v>130008.31</c:v>
                </c:pt>
                <c:pt idx="19">
                  <c:v>108503.432</c:v>
                </c:pt>
                <c:pt idx="20">
                  <c:v>127805.042</c:v>
                </c:pt>
                <c:pt idx="21">
                  <c:v>126124.07399999999</c:v>
                </c:pt>
                <c:pt idx="22">
                  <c:v>133285.158</c:v>
                </c:pt>
                <c:pt idx="23">
                  <c:v>134498.94500000001</c:v>
                </c:pt>
                <c:pt idx="24">
                  <c:v>134468.842</c:v>
                </c:pt>
                <c:pt idx="25">
                  <c:v>138782.77900000001</c:v>
                </c:pt>
                <c:pt idx="26">
                  <c:v>136030.405</c:v>
                </c:pt>
                <c:pt idx="27">
                  <c:v>142574.223</c:v>
                </c:pt>
              </c:numCache>
            </c:numRef>
          </c:val>
          <c:smooth val="0"/>
          <c:extLst xmlns:c16r2="http://schemas.microsoft.com/office/drawing/2015/06/chart">
            <c:ext xmlns:c16="http://schemas.microsoft.com/office/drawing/2014/chart" uri="{C3380CC4-5D6E-409C-BE32-E72D297353CC}">
              <c16:uniqueId val="{00000003-2C33-4F35-A40A-B63FBC6898B9}"/>
            </c:ext>
          </c:extLst>
        </c:ser>
        <c:ser>
          <c:idx val="10"/>
          <c:order val="3"/>
          <c:tx>
            <c:strRef>
              <c:f>'Retail History'!$AI$5:$AI$6</c:f>
              <c:strCache>
                <c:ptCount val="2"/>
                <c:pt idx="0">
                  <c:v>Village of</c:v>
                </c:pt>
                <c:pt idx="1">
                  <c:v>Marshallville</c:v>
                </c:pt>
              </c:strCache>
            </c:strRef>
          </c:tx>
          <c:spPr>
            <a:ln>
              <a:solidFill>
                <a:srgbClr val="FFFF00"/>
              </a:solidFill>
            </a:ln>
          </c:spPr>
          <c:marker>
            <c:symbol val="square"/>
            <c:size val="5"/>
            <c:spPr>
              <a:solidFill>
                <a:srgbClr val="FFFF00"/>
              </a:solidFill>
              <a:ln>
                <a:solidFill>
                  <a:srgbClr val="CCFFCC"/>
                </a:solidFill>
                <a:prstDash val="solid"/>
              </a:ln>
            </c:spPr>
          </c:marker>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History'!$AI$37:$AI$64</c:f>
              <c:numCache>
                <c:formatCode>#,##0</c:formatCode>
                <c:ptCount val="28"/>
                <c:pt idx="0">
                  <c:v>5388</c:v>
                </c:pt>
                <c:pt idx="1">
                  <c:v>5741</c:v>
                </c:pt>
                <c:pt idx="2">
                  <c:v>5829</c:v>
                </c:pt>
                <c:pt idx="3">
                  <c:v>6094</c:v>
                </c:pt>
                <c:pt idx="4">
                  <c:v>6257</c:v>
                </c:pt>
                <c:pt idx="5">
                  <c:v>6359</c:v>
                </c:pt>
                <c:pt idx="6">
                  <c:v>5560</c:v>
                </c:pt>
                <c:pt idx="7">
                  <c:v>6437</c:v>
                </c:pt>
                <c:pt idx="8">
                  <c:v>6701</c:v>
                </c:pt>
                <c:pt idx="9">
                  <c:v>6911</c:v>
                </c:pt>
                <c:pt idx="10">
                  <c:v>6745</c:v>
                </c:pt>
                <c:pt idx="11">
                  <c:v>6913</c:v>
                </c:pt>
                <c:pt idx="12">
                  <c:v>7407</c:v>
                </c:pt>
                <c:pt idx="13">
                  <c:v>7200</c:v>
                </c:pt>
                <c:pt idx="14">
                  <c:v>7176</c:v>
                </c:pt>
                <c:pt idx="15">
                  <c:v>7463</c:v>
                </c:pt>
                <c:pt idx="16">
                  <c:v>6801</c:v>
                </c:pt>
                <c:pt idx="17">
                  <c:v>7659.0460000000003</c:v>
                </c:pt>
                <c:pt idx="18">
                  <c:v>7590</c:v>
                </c:pt>
                <c:pt idx="19">
                  <c:v>7291.8580000000002</c:v>
                </c:pt>
                <c:pt idx="20">
                  <c:v>7624.326</c:v>
                </c:pt>
                <c:pt idx="21">
                  <c:v>7641.9840000000004</c:v>
                </c:pt>
                <c:pt idx="22">
                  <c:v>7546.8890000000001</c:v>
                </c:pt>
                <c:pt idx="23">
                  <c:v>7501.6080000000002</c:v>
                </c:pt>
                <c:pt idx="24">
                  <c:v>7501.6390000000001</c:v>
                </c:pt>
                <c:pt idx="25">
                  <c:v>7404.9970000000003</c:v>
                </c:pt>
                <c:pt idx="26">
                  <c:v>7473.1530000000002</c:v>
                </c:pt>
                <c:pt idx="27">
                  <c:v>6140.0039999999999</c:v>
                </c:pt>
              </c:numCache>
            </c:numRef>
          </c:val>
          <c:smooth val="0"/>
          <c:extLst xmlns:c16r2="http://schemas.microsoft.com/office/drawing/2015/06/chart">
            <c:ext xmlns:c16="http://schemas.microsoft.com/office/drawing/2014/chart" uri="{C3380CC4-5D6E-409C-BE32-E72D297353CC}">
              <c16:uniqueId val="{00000004-2C33-4F35-A40A-B63FBC6898B9}"/>
            </c:ext>
          </c:extLst>
        </c:ser>
        <c:ser>
          <c:idx val="2"/>
          <c:order val="4"/>
          <c:tx>
            <c:strRef>
              <c:f>'Retail History'!$BB$6</c:f>
              <c:strCache>
                <c:ptCount val="1"/>
                <c:pt idx="0">
                  <c:v>Other</c:v>
                </c:pt>
              </c:strCache>
            </c:strRef>
          </c:tx>
          <c:spPr>
            <a:ln>
              <a:solidFill>
                <a:srgbClr val="00B050"/>
              </a:solidFill>
            </a:ln>
          </c:spPr>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History'!$BB$37:$BB$64</c:f>
              <c:numCache>
                <c:formatCode>#,##0</c:formatCode>
                <c:ptCount val="28"/>
                <c:pt idx="0">
                  <c:v>5377</c:v>
                </c:pt>
                <c:pt idx="1">
                  <c:v>5885</c:v>
                </c:pt>
                <c:pt idx="2">
                  <c:v>6378.7</c:v>
                </c:pt>
                <c:pt idx="3">
                  <c:v>5968.7</c:v>
                </c:pt>
                <c:pt idx="4">
                  <c:v>5611.57</c:v>
                </c:pt>
                <c:pt idx="5">
                  <c:v>5725</c:v>
                </c:pt>
                <c:pt idx="6">
                  <c:v>6061</c:v>
                </c:pt>
                <c:pt idx="7">
                  <c:v>5783</c:v>
                </c:pt>
                <c:pt idx="8">
                  <c:v>6581</c:v>
                </c:pt>
                <c:pt idx="9">
                  <c:v>6004</c:v>
                </c:pt>
                <c:pt idx="10">
                  <c:v>5986</c:v>
                </c:pt>
                <c:pt idx="11">
                  <c:v>5756</c:v>
                </c:pt>
                <c:pt idx="12">
                  <c:v>5760</c:v>
                </c:pt>
                <c:pt idx="13">
                  <c:v>5624</c:v>
                </c:pt>
                <c:pt idx="14">
                  <c:v>5262</c:v>
                </c:pt>
                <c:pt idx="15">
                  <c:v>5172</c:v>
                </c:pt>
                <c:pt idx="16">
                  <c:v>5348</c:v>
                </c:pt>
                <c:pt idx="17">
                  <c:v>5393.2049999999999</c:v>
                </c:pt>
                <c:pt idx="18">
                  <c:v>4917.38</c:v>
                </c:pt>
                <c:pt idx="19">
                  <c:v>4965.9269999999997</c:v>
                </c:pt>
                <c:pt idx="20">
                  <c:v>4879.183</c:v>
                </c:pt>
                <c:pt idx="21">
                  <c:v>5474.8639999999996</c:v>
                </c:pt>
                <c:pt idx="22">
                  <c:v>5523.1459999999997</c:v>
                </c:pt>
                <c:pt idx="23">
                  <c:v>5876.2950000000001</c:v>
                </c:pt>
                <c:pt idx="24">
                  <c:v>5680.9549999999999</c:v>
                </c:pt>
                <c:pt idx="25">
                  <c:v>5812.2939999999999</c:v>
                </c:pt>
                <c:pt idx="26">
                  <c:v>5404.5869999999995</c:v>
                </c:pt>
                <c:pt idx="27">
                  <c:v>4745.473</c:v>
                </c:pt>
              </c:numCache>
            </c:numRef>
          </c:val>
          <c:smooth val="0"/>
          <c:extLst xmlns:c16r2="http://schemas.microsoft.com/office/drawing/2015/06/chart">
            <c:ext xmlns:c16="http://schemas.microsoft.com/office/drawing/2014/chart" uri="{C3380CC4-5D6E-409C-BE32-E72D297353CC}">
              <c16:uniqueId val="{00000005-2C33-4F35-A40A-B63FBC6898B9}"/>
            </c:ext>
          </c:extLst>
        </c:ser>
        <c:ser>
          <c:idx val="11"/>
          <c:order val="5"/>
          <c:tx>
            <c:strRef>
              <c:f>'Retail History'!$AR$5:$AR$6</c:f>
              <c:strCache>
                <c:ptCount val="2"/>
                <c:pt idx="0">
                  <c:v>Total</c:v>
                </c:pt>
                <c:pt idx="1">
                  <c:v>retail sales</c:v>
                </c:pt>
              </c:strCache>
            </c:strRef>
          </c:tx>
          <c:spPr>
            <a:ln w="25400">
              <a:solidFill>
                <a:srgbClr val="FF0000"/>
              </a:solidFill>
              <a:prstDash val="solid"/>
            </a:ln>
          </c:spPr>
          <c:marker>
            <c:symbol val="triangle"/>
            <c:size val="5"/>
            <c:spPr>
              <a:solidFill>
                <a:srgbClr val="FF0000"/>
              </a:solidFill>
              <a:ln>
                <a:solidFill>
                  <a:srgbClr val="FF0000"/>
                </a:solidFill>
                <a:prstDash val="solid"/>
              </a:ln>
            </c:spPr>
          </c:marker>
          <c:cat>
            <c:numRef>
              <c:f>'Retail History'!$A$37:$A$64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'Retail History'!$AR$37:$AR$64</c:f>
              <c:numCache>
                <c:formatCode>#,##0</c:formatCode>
                <c:ptCount val="28"/>
                <c:pt idx="0">
                  <c:v>218668.91399999999</c:v>
                </c:pt>
                <c:pt idx="1">
                  <c:v>220659.747</c:v>
                </c:pt>
                <c:pt idx="2">
                  <c:v>231376.11300000001</c:v>
                </c:pt>
                <c:pt idx="3">
                  <c:v>246117.03399999999</c:v>
                </c:pt>
                <c:pt idx="4">
                  <c:v>255952.522</c:v>
                </c:pt>
                <c:pt idx="5">
                  <c:v>265172.96499999997</c:v>
                </c:pt>
                <c:pt idx="6">
                  <c:v>291866.054</c:v>
                </c:pt>
                <c:pt idx="7">
                  <c:v>299219.18200000003</c:v>
                </c:pt>
                <c:pt idx="8">
                  <c:v>308396.41599999997</c:v>
                </c:pt>
                <c:pt idx="9">
                  <c:v>298011.41599999997</c:v>
                </c:pt>
                <c:pt idx="10">
                  <c:v>267261.29599999997</c:v>
                </c:pt>
                <c:pt idx="11">
                  <c:v>261548.15400000001</c:v>
                </c:pt>
                <c:pt idx="12">
                  <c:v>259483.91999999998</c:v>
                </c:pt>
                <c:pt idx="13">
                  <c:v>254886.78</c:v>
                </c:pt>
                <c:pt idx="14">
                  <c:v>263391.32</c:v>
                </c:pt>
                <c:pt idx="15">
                  <c:v>274774.22499999998</c:v>
                </c:pt>
                <c:pt idx="16">
                  <c:v>279302.24</c:v>
                </c:pt>
                <c:pt idx="17">
                  <c:v>290495.3</c:v>
                </c:pt>
                <c:pt idx="18">
                  <c:v>292319.46100000001</c:v>
                </c:pt>
                <c:pt idx="19">
                  <c:v>266881.98600000003</c:v>
                </c:pt>
                <c:pt idx="20">
                  <c:v>294667.43599999999</c:v>
                </c:pt>
                <c:pt idx="21">
                  <c:v>292409.03399999999</c:v>
                </c:pt>
                <c:pt idx="22">
                  <c:v>300336.55599999998</c:v>
                </c:pt>
                <c:pt idx="23">
                  <c:v>302475.23499999999</c:v>
                </c:pt>
                <c:pt idx="24">
                  <c:v>304744.54599999997</c:v>
                </c:pt>
                <c:pt idx="25">
                  <c:v>305864.50199999998</c:v>
                </c:pt>
                <c:pt idx="26">
                  <c:v>299918.35399999999</c:v>
                </c:pt>
                <c:pt idx="27">
                  <c:v>301439.33799999999</c:v>
                </c:pt>
              </c:numCache>
            </c:numRef>
          </c:val>
          <c:smooth val="0"/>
          <c:extLst xmlns:c16r2="http://schemas.microsoft.com/office/drawing/2015/06/chart">
            <c:ext xmlns:c16="http://schemas.microsoft.com/office/drawing/2014/chart" uri="{C3380CC4-5D6E-409C-BE32-E72D297353CC}">
              <c16:uniqueId val="{00000006-2C33-4F35-A40A-B63FBC6898B9}"/>
            </c:ext>
          </c:extLst>
        </c:ser>
        <c:dLbls>
          <c:showLegendKey val="0"/>
          <c:showVal val="0"/>
          <c:showCatName val="0"/>
          <c:showSerName val="0"/>
          <c:showPercent val="0"/>
          <c:showBubbleSize val="0"/>
        </c:dLbls>
        <c:marker val="1"/>
        <c:smooth val="0"/>
        <c:axId val="87642112"/>
        <c:axId val="87644032"/>
      </c:lineChart>
      <c:catAx>
        <c:axId val="8764211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644032"/>
        <c:crosses val="autoZero"/>
        <c:auto val="1"/>
        <c:lblAlgn val="ctr"/>
        <c:lblOffset val="100"/>
        <c:tickMarkSkip val="1"/>
        <c:noMultiLvlLbl val="0"/>
      </c:catAx>
      <c:valAx>
        <c:axId val="87644032"/>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b="0" dirty="0"/>
                  <a:t>MWh's</a:t>
                </a:r>
              </a:p>
            </c:rich>
          </c:tx>
          <c:layout>
            <c:manualLayout>
              <c:xMode val="edge"/>
              <c:yMode val="edge"/>
              <c:x val="3.0165135608048988E-3"/>
              <c:y val="0.42002427779685125"/>
            </c:manualLayout>
          </c:layout>
          <c:overlay val="0"/>
          <c:spPr>
            <a:noFill/>
            <a:ln w="25400">
              <a:noFill/>
            </a:ln>
          </c:spPr>
        </c:title>
        <c:numFmt formatCode="#,##0" sourceLinked="0"/>
        <c:majorTickMark val="out"/>
        <c:minorTickMark val="cross"/>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642112"/>
        <c:crosses val="autoZero"/>
        <c:crossBetween val="midCat"/>
      </c:valAx>
      <c:spPr>
        <a:noFill/>
        <a:ln w="12700">
          <a:solidFill>
            <a:srgbClr val="808080"/>
          </a:solidFill>
          <a:prstDash val="solid"/>
        </a:ln>
      </c:spPr>
    </c:plotArea>
    <c:legend>
      <c:legendPos val="r"/>
      <c:layout>
        <c:manualLayout>
          <c:xMode val="edge"/>
          <c:yMode val="edge"/>
          <c:x val="0.8626302238972513"/>
          <c:y val="0.21636940731245805"/>
          <c:w val="0.12577558456375038"/>
          <c:h val="0.6135479867342164"/>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aseline="0" dirty="0">
                <a:solidFill>
                  <a:schemeClr val="tx1"/>
                </a:solidFill>
              </a:rPr>
              <a:t>Sales to Customers</a:t>
            </a:r>
          </a:p>
        </c:rich>
      </c:tx>
      <c:layout>
        <c:manualLayout>
          <c:xMode val="edge"/>
          <c:yMode val="edge"/>
          <c:x val="0.32518536745406817"/>
          <c:y val="8.314377369495478E-4"/>
        </c:manualLayout>
      </c:layout>
      <c:overlay val="0"/>
      <c:spPr>
        <a:noFill/>
        <a:ln>
          <a:noFill/>
        </a:ln>
        <a:effectLst/>
      </c:spPr>
    </c:title>
    <c:autoTitleDeleted val="0"/>
    <c:plotArea>
      <c:layout>
        <c:manualLayout>
          <c:layoutTarget val="inner"/>
          <c:xMode val="edge"/>
          <c:yMode val="edge"/>
          <c:x val="0.17129185833355334"/>
          <c:y val="0.16509650579391863"/>
          <c:w val="0.62465880790706885"/>
          <c:h val="0.7350938275572696"/>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77F-43F5-BCF2-8C7DD938AF8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477F-43F5-BCF2-8C7DD938AF8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77F-43F5-BCF2-8C7DD938AF8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77F-43F5-BCF2-8C7DD938AF8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477F-43F5-BCF2-8C7DD938AF8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477F-43F5-BCF2-8C7DD938AF8F}"/>
              </c:ext>
            </c:extLst>
          </c:dPt>
          <c:dLbls>
            <c:dLbl>
              <c:idx val="0"/>
              <c:layout>
                <c:manualLayout>
                  <c:x val="-0.23924799214427492"/>
                  <c:y val="-0.163787740818112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77F-43F5-BCF2-8C7DD938AF8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'Electric Usage'!$A$130:$A$135</c:f>
              <c:strCache>
                <c:ptCount val="6"/>
                <c:pt idx="0">
                  <c:v>Industrial</c:v>
                </c:pt>
                <c:pt idx="1">
                  <c:v>Commercial</c:v>
                </c:pt>
                <c:pt idx="2">
                  <c:v>Residential</c:v>
                </c:pt>
                <c:pt idx="3">
                  <c:v>Marshallville</c:v>
                </c:pt>
                <c:pt idx="4">
                  <c:v>W &amp; WW Utilities</c:v>
                </c:pt>
                <c:pt idx="5">
                  <c:v>City</c:v>
                </c:pt>
              </c:strCache>
            </c:strRef>
          </c:cat>
          <c:val>
            <c:numRef>
              <c:f>'Electric Usage'!$D$130:$D$135</c:f>
              <c:numCache>
                <c:formatCode>0%</c:formatCode>
                <c:ptCount val="6"/>
                <c:pt idx="0">
                  <c:v>0.49785874515204021</c:v>
                </c:pt>
                <c:pt idx="1">
                  <c:v>0.23321454134148298</c:v>
                </c:pt>
                <c:pt idx="2">
                  <c:v>0.23349988188529847</c:v>
                </c:pt>
                <c:pt idx="3">
                  <c:v>1.9980294236129473E-2</c:v>
                </c:pt>
                <c:pt idx="4">
                  <c:v>9.5294909959578577E-3</c:v>
                </c:pt>
                <c:pt idx="5" formatCode="0.0%">
                  <c:v>5.9170463890910107E-3</c:v>
                </c:pt>
              </c:numCache>
            </c:numRef>
          </c:val>
          <c:extLst xmlns:c16r2="http://schemas.microsoft.com/office/drawing/2015/06/chart">
            <c:ext xmlns:c16="http://schemas.microsoft.com/office/drawing/2014/chart" uri="{C3380CC4-5D6E-409C-BE32-E72D297353CC}">
              <c16:uniqueId val="{0000000C-477F-43F5-BCF2-8C7DD938AF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Charts!$A$5:$A$18</c:f>
              <c:strCache>
                <c:ptCount val="14"/>
                <c:pt idx="0">
                  <c:v>Quality Castings</c:v>
                </c:pt>
                <c:pt idx="1">
                  <c:v>JM Smucker</c:v>
                </c:pt>
                <c:pt idx="2">
                  <c:v>Smith Dairy</c:v>
                </c:pt>
                <c:pt idx="3">
                  <c:v>Bekaert</c:v>
                </c:pt>
                <c:pt idx="4">
                  <c:v>JLG</c:v>
                </c:pt>
                <c:pt idx="5">
                  <c:v>Marshallville</c:v>
                </c:pt>
                <c:pt idx="6">
                  <c:v>Orrvilon</c:v>
                </c:pt>
                <c:pt idx="7">
                  <c:v>Aultman/Orrville Hospital</c:v>
                </c:pt>
                <c:pt idx="8">
                  <c:v>Buehlers</c:v>
                </c:pt>
                <c:pt idx="9">
                  <c:v>Moog</c:v>
                </c:pt>
                <c:pt idx="10">
                  <c:v>Land O Lakes</c:v>
                </c:pt>
                <c:pt idx="11">
                  <c:v>Orr Chick Hatchery</c:v>
                </c:pt>
                <c:pt idx="12">
                  <c:v>Ferro</c:v>
                </c:pt>
                <c:pt idx="13">
                  <c:v>Gerdau</c:v>
                </c:pt>
              </c:strCache>
            </c:strRef>
          </c:cat>
          <c:val>
            <c:numRef>
              <c:f>Charts!$B$5:$B$18</c:f>
              <c:numCache>
                <c:formatCode>#,##0</c:formatCode>
                <c:ptCount val="14"/>
                <c:pt idx="0">
                  <c:v>62344546.900000006</c:v>
                </c:pt>
                <c:pt idx="1">
                  <c:v>37308861.899999999</c:v>
                </c:pt>
                <c:pt idx="2">
                  <c:v>18963488</c:v>
                </c:pt>
                <c:pt idx="3">
                  <c:v>8906689.6999999993</c:v>
                </c:pt>
                <c:pt idx="4">
                  <c:v>8069836.2000000002</c:v>
                </c:pt>
                <c:pt idx="5">
                  <c:v>7501638.7999999998</c:v>
                </c:pt>
                <c:pt idx="6">
                  <c:v>6050781.9000000004</c:v>
                </c:pt>
                <c:pt idx="7">
                  <c:v>4135470.2</c:v>
                </c:pt>
                <c:pt idx="8">
                  <c:v>2855907.8</c:v>
                </c:pt>
                <c:pt idx="9">
                  <c:v>1301787.7</c:v>
                </c:pt>
                <c:pt idx="10">
                  <c:v>1243581.8999999999</c:v>
                </c:pt>
                <c:pt idx="11">
                  <c:v>1036566.3</c:v>
                </c:pt>
                <c:pt idx="12">
                  <c:v>1010794.6</c:v>
                </c:pt>
                <c:pt idx="13">
                  <c:v>748502.9</c:v>
                </c:pt>
              </c:numCache>
            </c:numRef>
          </c:val>
          <c:extLst xmlns:c16r2="http://schemas.microsoft.com/office/drawing/2015/06/chart">
            <c:ext xmlns:c16="http://schemas.microsoft.com/office/drawing/2014/chart" uri="{C3380CC4-5D6E-409C-BE32-E72D297353CC}">
              <c16:uniqueId val="{00000000-8D4C-4FC7-B6F2-16C1C44AE3EB}"/>
            </c:ext>
          </c:extLst>
        </c:ser>
        <c:dLbls>
          <c:showLegendKey val="0"/>
          <c:showVal val="0"/>
          <c:showCatName val="0"/>
          <c:showSerName val="0"/>
          <c:showPercent val="0"/>
          <c:showBubbleSize val="0"/>
        </c:dLbls>
        <c:gapWidth val="150"/>
        <c:axId val="87754624"/>
        <c:axId val="87756160"/>
      </c:barChart>
      <c:catAx>
        <c:axId val="87754624"/>
        <c:scaling>
          <c:orientation val="minMax"/>
        </c:scaling>
        <c:delete val="0"/>
        <c:axPos val="b"/>
        <c:numFmt formatCode="General" sourceLinked="0"/>
        <c:majorTickMark val="out"/>
        <c:minorTickMark val="none"/>
        <c:tickLblPos val="nextTo"/>
        <c:txPr>
          <a:bodyPr/>
          <a:lstStyle/>
          <a:p>
            <a:pPr>
              <a:defRPr sz="1600"/>
            </a:pPr>
            <a:endParaRPr lang="en-US"/>
          </a:p>
        </c:txPr>
        <c:crossAx val="87756160"/>
        <c:crosses val="autoZero"/>
        <c:auto val="1"/>
        <c:lblAlgn val="ctr"/>
        <c:lblOffset val="100"/>
        <c:noMultiLvlLbl val="0"/>
      </c:catAx>
      <c:valAx>
        <c:axId val="87756160"/>
        <c:scaling>
          <c:orientation val="minMax"/>
        </c:scaling>
        <c:delete val="0"/>
        <c:axPos val="l"/>
        <c:majorGridlines/>
        <c:numFmt formatCode="#,##0" sourceLinked="1"/>
        <c:majorTickMark val="out"/>
        <c:minorTickMark val="none"/>
        <c:tickLblPos val="nextTo"/>
        <c:crossAx val="87754624"/>
        <c:crosses val="autoZero"/>
        <c:crossBetween val="between"/>
      </c:valAx>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0.23137</cdr:x>
      <cdr:y>0</cdr:y>
    </cdr:from>
    <cdr:to>
      <cdr:x>0.58432</cdr:x>
      <cdr:y>0.11539</cdr:y>
    </cdr:to>
    <cdr:sp macro="" textlink="">
      <cdr:nvSpPr>
        <cdr:cNvPr id="2" name="TextBox 1"/>
        <cdr:cNvSpPr txBox="1"/>
      </cdr:nvSpPr>
      <cdr:spPr>
        <a:xfrm xmlns:a="http://schemas.openxmlformats.org/drawingml/2006/main">
          <a:off x="2098021" y="0"/>
          <a:ext cx="3200480" cy="6858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000" dirty="0"/>
            <a:t>Water Revenue Sources</a:t>
          </a:r>
        </a:p>
      </cdr:txBody>
    </cdr:sp>
  </cdr:relSizeAnchor>
  <cdr:relSizeAnchor xmlns:cdr="http://schemas.openxmlformats.org/drawingml/2006/chartDrawing">
    <cdr:from>
      <cdr:x>0.64916</cdr:x>
      <cdr:y>0.16863</cdr:y>
    </cdr:from>
    <cdr:to>
      <cdr:x>0.73739</cdr:x>
      <cdr:y>0.23077</cdr:y>
    </cdr:to>
    <cdr:sp macro="" textlink="">
      <cdr:nvSpPr>
        <cdr:cNvPr id="3" name="TextBox 2">
          <a:extLst xmlns:a="http://schemas.openxmlformats.org/drawingml/2006/main">
            <a:ext uri="{FF2B5EF4-FFF2-40B4-BE49-F238E27FC236}">
              <a16:creationId xmlns:a16="http://schemas.microsoft.com/office/drawing/2014/main" xmlns="" id="{BE6C4935-005C-4760-8131-8CEC6F58779C}"/>
            </a:ext>
          </a:extLst>
        </cdr:cNvPr>
        <cdr:cNvSpPr txBox="1"/>
      </cdr:nvSpPr>
      <cdr:spPr>
        <a:xfrm xmlns:a="http://schemas.openxmlformats.org/drawingml/2006/main">
          <a:off x="5886450" y="1002268"/>
          <a:ext cx="800100"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u="sng" dirty="0"/>
            <a:t>2017</a:t>
          </a:r>
        </a:p>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0.93056</cdr:x>
      <cdr:y>0.60101</cdr:y>
    </cdr:from>
    <cdr:to>
      <cdr:x>0.93056</cdr:x>
      <cdr:y>0.65152</cdr:y>
    </cdr:to>
    <cdr:cxnSp macro="">
      <cdr:nvCxnSpPr>
        <cdr:cNvPr id="2" name="Straight Arrow Connector 1">
          <a:extLst xmlns:a="http://schemas.openxmlformats.org/drawingml/2006/main">
            <a:ext uri="{FF2B5EF4-FFF2-40B4-BE49-F238E27FC236}">
              <a16:creationId xmlns:a16="http://schemas.microsoft.com/office/drawing/2014/main" xmlns="" id="{EC1D1AAE-CA91-40DD-AA8A-B61DC46EB74E}"/>
            </a:ext>
          </a:extLst>
        </cdr:cNvPr>
        <cdr:cNvCxnSpPr>
          <a:cxnSpLocks xmlns:a="http://schemas.openxmlformats.org/drawingml/2006/main"/>
        </cdr:cNvCxnSpPr>
      </cdr:nvCxnSpPr>
      <cdr:spPr>
        <a:xfrm xmlns:a="http://schemas.openxmlformats.org/drawingml/2006/main">
          <a:off x="8509000" y="3022600"/>
          <a:ext cx="0" cy="254000"/>
        </a:xfrm>
        <a:prstGeom xmlns:a="http://schemas.openxmlformats.org/drawingml/2006/main" prst="straightConnector1">
          <a:avLst/>
        </a:prstGeom>
        <a:ln xmlns:a="http://schemas.openxmlformats.org/drawingml/2006/main" w="190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1.xml><?xml version="1.0" encoding="utf-8"?>
<c:userShapes xmlns:c="http://schemas.openxmlformats.org/drawingml/2006/chart">
  <cdr:relSizeAnchor xmlns:cdr="http://schemas.openxmlformats.org/drawingml/2006/chartDrawing">
    <cdr:from>
      <cdr:x>0.12281</cdr:x>
      <cdr:y>0</cdr:y>
    </cdr:from>
    <cdr:to>
      <cdr:x>0.38157</cdr:x>
      <cdr:y>0.4183</cdr:y>
    </cdr:to>
    <cdr:sp macro="" textlink="">
      <cdr:nvSpPr>
        <cdr:cNvPr id="2" name="TextBox 1"/>
        <cdr:cNvSpPr txBox="1"/>
      </cdr:nvSpPr>
      <cdr:spPr>
        <a:xfrm xmlns:a="http://schemas.openxmlformats.org/drawingml/2006/main">
          <a:off x="1066800" y="0"/>
          <a:ext cx="2247796" cy="25818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3600" dirty="0"/>
        </a:p>
      </cdr:txBody>
    </cdr:sp>
  </cdr:relSizeAnchor>
</c:userShapes>
</file>

<file path=ppt/drawings/drawing12.xml><?xml version="1.0" encoding="utf-8"?>
<c:userShapes xmlns:c="http://schemas.openxmlformats.org/drawingml/2006/chart">
  <cdr:relSizeAnchor xmlns:cdr="http://schemas.openxmlformats.org/drawingml/2006/chartDrawing">
    <cdr:from>
      <cdr:x>0.13333</cdr:x>
      <cdr:y>0.01723</cdr:y>
    </cdr:from>
    <cdr:to>
      <cdr:x>0.39209</cdr:x>
      <cdr:y>0.11287</cdr:y>
    </cdr:to>
    <cdr:sp macro="" textlink="">
      <cdr:nvSpPr>
        <cdr:cNvPr id="2" name="TextBox 1"/>
        <cdr:cNvSpPr txBox="1"/>
      </cdr:nvSpPr>
      <cdr:spPr>
        <a:xfrm xmlns:a="http://schemas.openxmlformats.org/drawingml/2006/main">
          <a:off x="1219200" y="118188"/>
          <a:ext cx="2366101" cy="6558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000" dirty="0"/>
            <a:t>Orrville’s Resources up to 2012</a:t>
          </a:r>
        </a:p>
      </cdr:txBody>
    </cdr:sp>
  </cdr:relSizeAnchor>
</c:userShapes>
</file>

<file path=ppt/drawings/drawing13.xml><?xml version="1.0" encoding="utf-8"?>
<c:userShapes xmlns:c="http://schemas.openxmlformats.org/drawingml/2006/chart">
  <cdr:relSizeAnchor xmlns:cdr="http://schemas.openxmlformats.org/drawingml/2006/chartDrawing">
    <cdr:from>
      <cdr:x>0.36383</cdr:x>
      <cdr:y>0.03196</cdr:y>
    </cdr:from>
    <cdr:to>
      <cdr:x>0.91807</cdr:x>
      <cdr:y>0.16667</cdr:y>
    </cdr:to>
    <cdr:sp macro="" textlink="">
      <cdr:nvSpPr>
        <cdr:cNvPr id="2" name="TextBox 1"/>
        <cdr:cNvSpPr txBox="1"/>
      </cdr:nvSpPr>
      <cdr:spPr>
        <a:xfrm xmlns:a="http://schemas.openxmlformats.org/drawingml/2006/main">
          <a:off x="2061961" y="121462"/>
          <a:ext cx="3141072" cy="5119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0.41739</cdr:x>
      <cdr:y>0.08889</cdr:y>
    </cdr:from>
    <cdr:to>
      <cdr:x>0.58261</cdr:x>
      <cdr:y>0.13611</cdr:y>
    </cdr:to>
    <cdr:sp macro="" textlink="">
      <cdr:nvSpPr>
        <cdr:cNvPr id="2" name="TextBox 1">
          <a:extLst xmlns:a="http://schemas.openxmlformats.org/drawingml/2006/main">
            <a:ext uri="{FF2B5EF4-FFF2-40B4-BE49-F238E27FC236}">
              <a16:creationId xmlns:a16="http://schemas.microsoft.com/office/drawing/2014/main" xmlns="" id="{5C9E75F5-D865-41EB-8CB3-02A7DF2B9767}"/>
            </a:ext>
          </a:extLst>
        </cdr:cNvPr>
        <cdr:cNvSpPr txBox="1"/>
      </cdr:nvSpPr>
      <cdr:spPr>
        <a:xfrm xmlns:a="http://schemas.openxmlformats.org/drawingml/2006/main">
          <a:off x="3657600" y="609599"/>
          <a:ext cx="1447800" cy="323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All others 0.2% or less</a:t>
          </a:r>
        </a:p>
      </cdr:txBody>
    </cdr:sp>
  </cdr:relSizeAnchor>
</c:userShapes>
</file>

<file path=ppt/drawings/drawing2.xml><?xml version="1.0" encoding="utf-8"?>
<c:userShapes xmlns:c="http://schemas.openxmlformats.org/drawingml/2006/chart">
  <cdr:relSizeAnchor xmlns:cdr="http://schemas.openxmlformats.org/drawingml/2006/chartDrawing">
    <cdr:from>
      <cdr:x>0.36371</cdr:x>
      <cdr:y>0.00238</cdr:y>
    </cdr:from>
    <cdr:to>
      <cdr:x>0.43868</cdr:x>
      <cdr:y>0.18088</cdr:y>
    </cdr:to>
    <cdr:sp macro="" textlink="">
      <cdr:nvSpPr>
        <cdr:cNvPr id="2" name="TextBox 1"/>
        <cdr:cNvSpPr txBox="1"/>
      </cdr:nvSpPr>
      <cdr:spPr>
        <a:xfrm xmlns:a="http://schemas.openxmlformats.org/drawingml/2006/main">
          <a:off x="4400550" y="9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Retail Sales History 1990-YTD</a:t>
          </a:r>
        </a:p>
      </cdr:txBody>
    </cdr:sp>
  </cdr:relSizeAnchor>
  <cdr:relSizeAnchor xmlns:cdr="http://schemas.openxmlformats.org/drawingml/2006/chartDrawing">
    <cdr:from>
      <cdr:x>0.69381</cdr:x>
      <cdr:y>0.09822</cdr:y>
    </cdr:from>
    <cdr:to>
      <cdr:x>0.82849</cdr:x>
      <cdr:y>0.1991</cdr:y>
    </cdr:to>
    <cdr:sp macro="" textlink="">
      <cdr:nvSpPr>
        <cdr:cNvPr id="3" name="TextBox 2"/>
        <cdr:cNvSpPr txBox="1"/>
      </cdr:nvSpPr>
      <cdr:spPr>
        <a:xfrm xmlns:a="http://schemas.openxmlformats.org/drawingml/2006/main">
          <a:off x="6344228" y="496660"/>
          <a:ext cx="1231514" cy="5100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Ross Sandcasting &amp; Orr Bronze</a:t>
          </a:r>
        </a:p>
        <a:p xmlns:a="http://schemas.openxmlformats.org/drawingml/2006/main">
          <a:r>
            <a:rPr lang="en-US" sz="1100" baseline="0" dirty="0"/>
            <a:t> plant closings- 2011</a:t>
          </a:r>
          <a:endParaRPr lang="en-US" sz="1100" dirty="0"/>
        </a:p>
      </cdr:txBody>
    </cdr:sp>
  </cdr:relSizeAnchor>
  <cdr:relSizeAnchor xmlns:cdr="http://schemas.openxmlformats.org/drawingml/2006/chartDrawing">
    <cdr:from>
      <cdr:x>0.68307</cdr:x>
      <cdr:y>0.13563</cdr:y>
    </cdr:from>
    <cdr:to>
      <cdr:x>0.70833</cdr:x>
      <cdr:y>0.20782</cdr:y>
    </cdr:to>
    <cdr:cxnSp macro="">
      <cdr:nvCxnSpPr>
        <cdr:cNvPr id="5" name="Straight Arrow Connector 4">
          <a:extLst xmlns:a="http://schemas.openxmlformats.org/drawingml/2006/main">
            <a:ext uri="{FF2B5EF4-FFF2-40B4-BE49-F238E27FC236}">
              <a16:creationId xmlns:a16="http://schemas.microsoft.com/office/drawing/2014/main" xmlns="" id="{B322D1A0-AA1A-4302-8213-990890281452}"/>
            </a:ext>
          </a:extLst>
        </cdr:cNvPr>
        <cdr:cNvCxnSpPr/>
      </cdr:nvCxnSpPr>
      <cdr:spPr>
        <a:xfrm xmlns:a="http://schemas.openxmlformats.org/drawingml/2006/main" flipH="1">
          <a:off x="6245992" y="685800"/>
          <a:ext cx="231008" cy="365036"/>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0.61296</cdr:x>
      <cdr:y>0.55907</cdr:y>
    </cdr:from>
    <cdr:to>
      <cdr:x>0.7691</cdr:x>
      <cdr:y>0.6314</cdr:y>
    </cdr:to>
    <cdr:sp macro="" textlink="">
      <cdr:nvSpPr>
        <cdr:cNvPr id="2" name="TextBox 1">
          <a:extLst xmlns:a="http://schemas.openxmlformats.org/drawingml/2006/main">
            <a:ext uri="{FF2B5EF4-FFF2-40B4-BE49-F238E27FC236}">
              <a16:creationId xmlns:a16="http://schemas.microsoft.com/office/drawing/2014/main" xmlns="" id="{3D7D66AB-EDCA-462D-B070-A0DEFA0BFAE9}"/>
            </a:ext>
          </a:extLst>
        </cdr:cNvPr>
        <cdr:cNvSpPr txBox="1"/>
      </cdr:nvSpPr>
      <cdr:spPr>
        <a:xfrm xmlns:a="http://schemas.openxmlformats.org/drawingml/2006/main">
          <a:off x="4039914" y="3131207"/>
          <a:ext cx="1029137" cy="4050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Smuckers</a:t>
          </a:r>
        </a:p>
      </cdr:txBody>
    </cdr:sp>
  </cdr:relSizeAnchor>
  <cdr:relSizeAnchor xmlns:cdr="http://schemas.openxmlformats.org/drawingml/2006/chartDrawing">
    <cdr:from>
      <cdr:x>0.51329</cdr:x>
      <cdr:y>0.66268</cdr:y>
    </cdr:from>
    <cdr:to>
      <cdr:x>0.65203</cdr:x>
      <cdr:y>0.82594</cdr:y>
    </cdr:to>
    <cdr:sp macro="" textlink="">
      <cdr:nvSpPr>
        <cdr:cNvPr id="3" name="TextBox 2">
          <a:extLst xmlns:a="http://schemas.openxmlformats.org/drawingml/2006/main">
            <a:ext uri="{FF2B5EF4-FFF2-40B4-BE49-F238E27FC236}">
              <a16:creationId xmlns:a16="http://schemas.microsoft.com/office/drawing/2014/main" xmlns="" id="{B468A9ED-7EFB-46CC-9075-D9FAD4770640}"/>
            </a:ext>
          </a:extLst>
        </cdr:cNvPr>
        <cdr:cNvSpPr txBox="1"/>
      </cdr:nvSpPr>
      <cdr:spPr>
        <a:xfrm xmlns:a="http://schemas.openxmlformats.org/drawingml/2006/main">
          <a:off x="3383016" y="371146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Quality</a:t>
          </a:r>
        </a:p>
        <a:p xmlns:a="http://schemas.openxmlformats.org/drawingml/2006/main">
          <a:r>
            <a:rPr lang="en-US" sz="1600" dirty="0"/>
            <a:t>Castings</a:t>
          </a:r>
        </a:p>
      </cdr:txBody>
    </cdr:sp>
  </cdr:relSizeAnchor>
  <cdr:relSizeAnchor xmlns:cdr="http://schemas.openxmlformats.org/drawingml/2006/chartDrawing">
    <cdr:from>
      <cdr:x>0.48598</cdr:x>
      <cdr:y>0.53086</cdr:y>
    </cdr:from>
    <cdr:to>
      <cdr:x>0.75701</cdr:x>
      <cdr:y>0.53086</cdr:y>
    </cdr:to>
    <cdr:cxnSp macro="">
      <cdr:nvCxnSpPr>
        <cdr:cNvPr id="5" name="Straight Connector 4">
          <a:extLst xmlns:a="http://schemas.openxmlformats.org/drawingml/2006/main">
            <a:ext uri="{FF2B5EF4-FFF2-40B4-BE49-F238E27FC236}">
              <a16:creationId xmlns:a16="http://schemas.microsoft.com/office/drawing/2014/main" xmlns="" id="{AE9A98C4-7F71-431E-BD0F-D26EF8349A25}"/>
            </a:ext>
          </a:extLst>
        </cdr:cNvPr>
        <cdr:cNvCxnSpPr/>
      </cdr:nvCxnSpPr>
      <cdr:spPr>
        <a:xfrm xmlns:a="http://schemas.openxmlformats.org/drawingml/2006/main">
          <a:off x="3962400" y="3276600"/>
          <a:ext cx="22098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0.48598</cdr:x>
      <cdr:y>0.54321</cdr:y>
    </cdr:from>
    <cdr:to>
      <cdr:x>0.71963</cdr:x>
      <cdr:y>0.71605</cdr:y>
    </cdr:to>
    <cdr:cxnSp macro="">
      <cdr:nvCxnSpPr>
        <cdr:cNvPr id="8" name="Straight Connector 7">
          <a:extLst xmlns:a="http://schemas.openxmlformats.org/drawingml/2006/main">
            <a:ext uri="{FF2B5EF4-FFF2-40B4-BE49-F238E27FC236}">
              <a16:creationId xmlns:a16="http://schemas.microsoft.com/office/drawing/2014/main" xmlns="" id="{4E1945C3-7291-417E-B0E2-6BDF62280767}"/>
            </a:ext>
          </a:extLst>
        </cdr:cNvPr>
        <cdr:cNvCxnSpPr/>
      </cdr:nvCxnSpPr>
      <cdr:spPr>
        <a:xfrm xmlns:a="http://schemas.openxmlformats.org/drawingml/2006/main">
          <a:off x="3962400" y="3352800"/>
          <a:ext cx="1905000" cy="106680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0.45833</cdr:x>
      <cdr:y>0.625</cdr:y>
    </cdr:from>
    <cdr:to>
      <cdr:x>0.45833</cdr:x>
      <cdr:y>0.6625</cdr:y>
    </cdr:to>
    <cdr:cxnSp macro="">
      <cdr:nvCxnSpPr>
        <cdr:cNvPr id="3" name="Straight Arrow Connector 2">
          <a:extLst xmlns:a="http://schemas.openxmlformats.org/drawingml/2006/main">
            <a:ext uri="{FF2B5EF4-FFF2-40B4-BE49-F238E27FC236}">
              <a16:creationId xmlns:a16="http://schemas.microsoft.com/office/drawing/2014/main" xmlns="" id="{329C3B2B-D75C-4AC6-8985-3FE7575A8396}"/>
            </a:ext>
          </a:extLst>
        </cdr:cNvPr>
        <cdr:cNvCxnSpPr/>
      </cdr:nvCxnSpPr>
      <cdr:spPr>
        <a:xfrm xmlns:a="http://schemas.openxmlformats.org/drawingml/2006/main">
          <a:off x="4191000" y="3810000"/>
          <a:ext cx="0" cy="228600"/>
        </a:xfrm>
        <a:prstGeom xmlns:a="http://schemas.openxmlformats.org/drawingml/2006/main" prst="straightConnector1">
          <a:avLst/>
        </a:prstGeom>
        <a:ln xmlns:a="http://schemas.openxmlformats.org/drawingml/2006/main" w="254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0.93898</cdr:x>
      <cdr:y>0.06661</cdr:y>
    </cdr:from>
    <cdr:to>
      <cdr:x>1</cdr:x>
      <cdr:y>0.15499</cdr:y>
    </cdr:to>
    <cdr:sp macro="" textlink="">
      <cdr:nvSpPr>
        <cdr:cNvPr id="2" name="TextBox 1"/>
        <cdr:cNvSpPr txBox="1"/>
      </cdr:nvSpPr>
      <cdr:spPr>
        <a:xfrm xmlns:a="http://schemas.openxmlformats.org/drawingml/2006/main">
          <a:off x="8586034" y="291307"/>
          <a:ext cx="557966" cy="3865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MWh's</a:t>
          </a:r>
        </a:p>
      </cdr:txBody>
    </cdr:sp>
  </cdr:relSizeAnchor>
  <cdr:relSizeAnchor xmlns:cdr="http://schemas.openxmlformats.org/drawingml/2006/chartDrawing">
    <cdr:from>
      <cdr:x>0.1</cdr:x>
      <cdr:y>0.30835</cdr:y>
    </cdr:from>
    <cdr:to>
      <cdr:x>0.62917</cdr:x>
      <cdr:y>0.39546</cdr:y>
    </cdr:to>
    <cdr:sp macro="" textlink="">
      <cdr:nvSpPr>
        <cdr:cNvPr id="3" name="TextBox 2">
          <a:extLst xmlns:a="http://schemas.openxmlformats.org/drawingml/2006/main">
            <a:ext uri="{FF2B5EF4-FFF2-40B4-BE49-F238E27FC236}">
              <a16:creationId xmlns:a16="http://schemas.microsoft.com/office/drawing/2014/main" xmlns="" id="{C936AF40-7859-43F5-AFBA-2E8D61058FED}"/>
            </a:ext>
          </a:extLst>
        </cdr:cNvPr>
        <cdr:cNvSpPr txBox="1"/>
      </cdr:nvSpPr>
      <cdr:spPr>
        <a:xfrm xmlns:a="http://schemas.openxmlformats.org/drawingml/2006/main">
          <a:off x="914400" y="1348591"/>
          <a:ext cx="4838730" cy="3809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The difference comes from AMP projects &amp; market purchases</a:t>
          </a:r>
        </a:p>
      </cdr:txBody>
    </cdr:sp>
  </cdr:relSizeAnchor>
</c:userShapes>
</file>

<file path=ppt/drawings/drawing6.xml><?xml version="1.0" encoding="utf-8"?>
<c:userShapes xmlns:c="http://schemas.openxmlformats.org/drawingml/2006/chart">
  <cdr:relSizeAnchor xmlns:cdr="http://schemas.openxmlformats.org/drawingml/2006/chartDrawing">
    <cdr:from>
      <cdr:x>0.18615</cdr:x>
      <cdr:y>0.00075</cdr:y>
    </cdr:from>
    <cdr:to>
      <cdr:x>0.67224</cdr:x>
      <cdr:y>0.11121</cdr:y>
    </cdr:to>
    <cdr:sp macro="" textlink="">
      <cdr:nvSpPr>
        <cdr:cNvPr id="2" name="TextBox 1"/>
        <cdr:cNvSpPr txBox="1"/>
      </cdr:nvSpPr>
      <cdr:spPr>
        <a:xfrm xmlns:a="http://schemas.openxmlformats.org/drawingml/2006/main">
          <a:off x="1702154" y="4762"/>
          <a:ext cx="4444807" cy="698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aseline="0" dirty="0"/>
            <a:t>2017 Purchase Power Charges</a:t>
          </a:r>
        </a:p>
      </cdr:txBody>
    </cdr:sp>
  </cdr:relSizeAnchor>
</c:userShapes>
</file>

<file path=ppt/drawings/drawing7.xml><?xml version="1.0" encoding="utf-8"?>
<c:userShapes xmlns:c="http://schemas.openxmlformats.org/drawingml/2006/chart">
  <cdr:relSizeAnchor xmlns:cdr="http://schemas.openxmlformats.org/drawingml/2006/chartDrawing">
    <cdr:from>
      <cdr:x>0.31667</cdr:x>
      <cdr:y>0.35241</cdr:y>
    </cdr:from>
    <cdr:to>
      <cdr:x>0.40654</cdr:x>
      <cdr:y>0.40791</cdr:y>
    </cdr:to>
    <cdr:sp macro="" textlink="">
      <cdr:nvSpPr>
        <cdr:cNvPr id="2" name="TextBox 1">
          <a:extLst xmlns:a="http://schemas.openxmlformats.org/drawingml/2006/main">
            <a:ext uri="{FF2B5EF4-FFF2-40B4-BE49-F238E27FC236}">
              <a16:creationId xmlns:a16="http://schemas.microsoft.com/office/drawing/2014/main" xmlns="" id="{7947B428-999B-46B5-8FA9-752A3865F66E}"/>
            </a:ext>
          </a:extLst>
        </cdr:cNvPr>
        <cdr:cNvSpPr txBox="1"/>
      </cdr:nvSpPr>
      <cdr:spPr>
        <a:xfrm xmlns:a="http://schemas.openxmlformats.org/drawingml/2006/main">
          <a:off x="2895600" y="2001441"/>
          <a:ext cx="821771" cy="315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rgbClr val="FF0000"/>
              </a:solidFill>
            </a:rPr>
            <a:t>(</a:t>
          </a:r>
          <a:r>
            <a:rPr lang="en-US" sz="1200" dirty="0">
              <a:solidFill>
                <a:srgbClr val="FF0000"/>
              </a:solidFill>
            </a:rPr>
            <a:t>49,000</a:t>
          </a:r>
          <a:r>
            <a:rPr lang="en-US" sz="1100" dirty="0">
              <a:solidFill>
                <a:srgbClr val="FF0000"/>
              </a:solidFill>
            </a:rPr>
            <a:t>)</a:t>
          </a:r>
        </a:p>
      </cdr:txBody>
    </cdr:sp>
  </cdr:relSizeAnchor>
  <cdr:relSizeAnchor xmlns:cdr="http://schemas.openxmlformats.org/drawingml/2006/chartDrawing">
    <cdr:from>
      <cdr:x>0.4</cdr:x>
      <cdr:y>0.37925</cdr:y>
    </cdr:from>
    <cdr:to>
      <cdr:x>0.50597</cdr:x>
      <cdr:y>0.4407</cdr:y>
    </cdr:to>
    <cdr:sp macro="" textlink="">
      <cdr:nvSpPr>
        <cdr:cNvPr id="3" name="TextBox 2">
          <a:extLst xmlns:a="http://schemas.openxmlformats.org/drawingml/2006/main">
            <a:ext uri="{FF2B5EF4-FFF2-40B4-BE49-F238E27FC236}">
              <a16:creationId xmlns:a16="http://schemas.microsoft.com/office/drawing/2014/main" xmlns="" id="{0482E09A-A3BB-4D6C-B375-8785B370DA7B}"/>
            </a:ext>
          </a:extLst>
        </cdr:cNvPr>
        <cdr:cNvSpPr txBox="1"/>
      </cdr:nvSpPr>
      <cdr:spPr>
        <a:xfrm xmlns:a="http://schemas.openxmlformats.org/drawingml/2006/main">
          <a:off x="3657600" y="2153841"/>
          <a:ext cx="968989" cy="3489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1,391,000</a:t>
          </a:r>
          <a:r>
            <a:rPr lang="en-US" sz="1100" dirty="0"/>
            <a:t>)</a:t>
          </a:r>
        </a:p>
      </cdr:txBody>
    </cdr:sp>
  </cdr:relSizeAnchor>
  <cdr:relSizeAnchor xmlns:cdr="http://schemas.openxmlformats.org/drawingml/2006/chartDrawing">
    <cdr:from>
      <cdr:x>0.5</cdr:x>
      <cdr:y>0.15115</cdr:y>
    </cdr:from>
    <cdr:to>
      <cdr:x>0.60597</cdr:x>
      <cdr:y>0.21458</cdr:y>
    </cdr:to>
    <cdr:sp macro="" textlink="">
      <cdr:nvSpPr>
        <cdr:cNvPr id="4" name="TextBox 3">
          <a:extLst xmlns:a="http://schemas.openxmlformats.org/drawingml/2006/main">
            <a:ext uri="{FF2B5EF4-FFF2-40B4-BE49-F238E27FC236}">
              <a16:creationId xmlns:a16="http://schemas.microsoft.com/office/drawing/2014/main" xmlns="" id="{342D2968-F994-48CB-9D8F-1BAF5AC86DCA}"/>
            </a:ext>
          </a:extLst>
        </cdr:cNvPr>
        <cdr:cNvSpPr txBox="1"/>
      </cdr:nvSpPr>
      <cdr:spPr>
        <a:xfrm xmlns:a="http://schemas.openxmlformats.org/drawingml/2006/main">
          <a:off x="4572000" y="858441"/>
          <a:ext cx="968990" cy="3602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2,644,900</a:t>
          </a:r>
          <a:r>
            <a:rPr lang="en-US" sz="1100" dirty="0"/>
            <a:t>)</a:t>
          </a:r>
        </a:p>
      </cdr:txBody>
    </cdr:sp>
  </cdr:relSizeAnchor>
  <cdr:relSizeAnchor xmlns:cdr="http://schemas.openxmlformats.org/drawingml/2006/chartDrawing">
    <cdr:from>
      <cdr:x>0.59167</cdr:x>
      <cdr:y>0.21824</cdr:y>
    </cdr:from>
    <cdr:to>
      <cdr:x>0.69898</cdr:x>
      <cdr:y>0.27176</cdr:y>
    </cdr:to>
    <cdr:sp macro="" textlink="">
      <cdr:nvSpPr>
        <cdr:cNvPr id="5" name="TextBox 4">
          <a:extLst xmlns:a="http://schemas.openxmlformats.org/drawingml/2006/main">
            <a:ext uri="{FF2B5EF4-FFF2-40B4-BE49-F238E27FC236}">
              <a16:creationId xmlns:a16="http://schemas.microsoft.com/office/drawing/2014/main" xmlns="" id="{474DA0FD-A1B4-4507-BC11-CB92BAAFF178}"/>
            </a:ext>
          </a:extLst>
        </cdr:cNvPr>
        <cdr:cNvSpPr txBox="1"/>
      </cdr:nvSpPr>
      <cdr:spPr>
        <a:xfrm xmlns:a="http://schemas.openxmlformats.org/drawingml/2006/main">
          <a:off x="5410200" y="1239441"/>
          <a:ext cx="981242" cy="3039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1,543,000</a:t>
          </a:r>
          <a:r>
            <a:rPr lang="en-US" sz="1100" dirty="0"/>
            <a:t>)</a:t>
          </a:r>
        </a:p>
      </cdr:txBody>
    </cdr:sp>
  </cdr:relSizeAnchor>
  <cdr:relSizeAnchor xmlns:cdr="http://schemas.openxmlformats.org/drawingml/2006/chartDrawing">
    <cdr:from>
      <cdr:x>0.67941</cdr:x>
      <cdr:y>0.24083</cdr:y>
    </cdr:from>
    <cdr:to>
      <cdr:x>0.7894</cdr:x>
      <cdr:y>0.29832</cdr:y>
    </cdr:to>
    <cdr:sp macro="" textlink="">
      <cdr:nvSpPr>
        <cdr:cNvPr id="6" name="TextBox 5">
          <a:extLst xmlns:a="http://schemas.openxmlformats.org/drawingml/2006/main">
            <a:ext uri="{FF2B5EF4-FFF2-40B4-BE49-F238E27FC236}">
              <a16:creationId xmlns:a16="http://schemas.microsoft.com/office/drawing/2014/main" xmlns="" id="{E4667B68-E44C-4330-8C34-F8A725BD8A17}"/>
            </a:ext>
          </a:extLst>
        </cdr:cNvPr>
        <cdr:cNvSpPr txBox="1"/>
      </cdr:nvSpPr>
      <cdr:spPr>
        <a:xfrm xmlns:a="http://schemas.openxmlformats.org/drawingml/2006/main">
          <a:off x="4824413" y="1157289"/>
          <a:ext cx="781050"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1,360,700</a:t>
          </a:r>
          <a:r>
            <a:rPr lang="en-US" sz="1100" dirty="0"/>
            <a:t>)</a:t>
          </a:r>
        </a:p>
      </cdr:txBody>
    </cdr:sp>
  </cdr:relSizeAnchor>
  <cdr:relSizeAnchor xmlns:cdr="http://schemas.openxmlformats.org/drawingml/2006/chartDrawing">
    <cdr:from>
      <cdr:x>0.775</cdr:x>
      <cdr:y>0.21824</cdr:y>
    </cdr:from>
    <cdr:to>
      <cdr:x>0.88902</cdr:x>
      <cdr:y>0.27374</cdr:y>
    </cdr:to>
    <cdr:sp macro="" textlink="">
      <cdr:nvSpPr>
        <cdr:cNvPr id="7" name="TextBox 6">
          <a:extLst xmlns:a="http://schemas.openxmlformats.org/drawingml/2006/main">
            <a:ext uri="{FF2B5EF4-FFF2-40B4-BE49-F238E27FC236}">
              <a16:creationId xmlns:a16="http://schemas.microsoft.com/office/drawing/2014/main" xmlns="" id="{C6A1317B-522E-4DB5-9BEE-75E4CA344D8D}"/>
            </a:ext>
          </a:extLst>
        </cdr:cNvPr>
        <cdr:cNvSpPr txBox="1"/>
      </cdr:nvSpPr>
      <cdr:spPr>
        <a:xfrm xmlns:a="http://schemas.openxmlformats.org/drawingml/2006/main">
          <a:off x="7086600" y="1239441"/>
          <a:ext cx="1042598" cy="3152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1,519,400</a:t>
          </a:r>
          <a:r>
            <a:rPr lang="en-US" sz="1100" dirty="0"/>
            <a:t>)</a:t>
          </a:r>
        </a:p>
      </cdr:txBody>
    </cdr:sp>
  </cdr:relSizeAnchor>
  <cdr:relSizeAnchor xmlns:cdr="http://schemas.openxmlformats.org/drawingml/2006/chartDrawing">
    <cdr:from>
      <cdr:x>0.89</cdr:x>
      <cdr:y>0.20482</cdr:y>
    </cdr:from>
    <cdr:to>
      <cdr:x>1</cdr:x>
      <cdr:y>0.2623</cdr:y>
    </cdr:to>
    <cdr:sp macro="" textlink="">
      <cdr:nvSpPr>
        <cdr:cNvPr id="8" name="TextBox 7">
          <a:extLst xmlns:a="http://schemas.openxmlformats.org/drawingml/2006/main">
            <a:ext uri="{FF2B5EF4-FFF2-40B4-BE49-F238E27FC236}">
              <a16:creationId xmlns:a16="http://schemas.microsoft.com/office/drawing/2014/main" xmlns="" id="{885D4EA7-89CC-43E1-9821-38595E4004DD}"/>
            </a:ext>
          </a:extLst>
        </cdr:cNvPr>
        <cdr:cNvSpPr txBox="1"/>
      </cdr:nvSpPr>
      <cdr:spPr>
        <a:xfrm xmlns:a="http://schemas.openxmlformats.org/drawingml/2006/main">
          <a:off x="8138160" y="1163241"/>
          <a:ext cx="1005840" cy="3264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r>
            <a:rPr lang="en-US" sz="1200" dirty="0">
              <a:solidFill>
                <a:srgbClr val="FF0000"/>
              </a:solidFill>
            </a:rPr>
            <a:t>1,642,000</a:t>
          </a:r>
          <a:r>
            <a:rPr lang="en-US" sz="1100" dirty="0"/>
            <a:t>)</a:t>
          </a:r>
        </a:p>
      </cdr:txBody>
    </cdr:sp>
  </cdr:relSizeAnchor>
  <cdr:relSizeAnchor xmlns:cdr="http://schemas.openxmlformats.org/drawingml/2006/chartDrawing">
    <cdr:from>
      <cdr:x>0.60833</cdr:x>
      <cdr:y>0.09813</cdr:y>
    </cdr:from>
    <cdr:to>
      <cdr:x>0.95</cdr:x>
      <cdr:y>0.09813</cdr:y>
    </cdr:to>
    <cdr:cxnSp macro="">
      <cdr:nvCxnSpPr>
        <cdr:cNvPr id="10" name="Straight Arrow Connector 9">
          <a:extLst xmlns:a="http://schemas.openxmlformats.org/drawingml/2006/main">
            <a:ext uri="{FF2B5EF4-FFF2-40B4-BE49-F238E27FC236}">
              <a16:creationId xmlns:a16="http://schemas.microsoft.com/office/drawing/2014/main" xmlns="" id="{B2A0ADDB-97B4-4A23-9788-94A6A0B872DE}"/>
            </a:ext>
          </a:extLst>
        </cdr:cNvPr>
        <cdr:cNvCxnSpPr/>
      </cdr:nvCxnSpPr>
      <cdr:spPr>
        <a:xfrm xmlns:a="http://schemas.openxmlformats.org/drawingml/2006/main">
          <a:off x="5562600" y="534888"/>
          <a:ext cx="3124200" cy="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cdr:x>
      <cdr:y>0.02597</cdr:y>
    </cdr:from>
    <cdr:to>
      <cdr:x>0.10092</cdr:x>
      <cdr:y>0.07792</cdr:y>
    </cdr:to>
    <cdr:sp macro="" textlink="">
      <cdr:nvSpPr>
        <cdr:cNvPr id="2" name="TextBox 1">
          <a:extLst xmlns:a="http://schemas.openxmlformats.org/drawingml/2006/main">
            <a:ext uri="{FF2B5EF4-FFF2-40B4-BE49-F238E27FC236}">
              <a16:creationId xmlns:a16="http://schemas.microsoft.com/office/drawing/2014/main" xmlns="" id="{FD11687A-2F59-4C06-A9EB-BC5856FEAFBE}"/>
            </a:ext>
          </a:extLst>
        </cdr:cNvPr>
        <cdr:cNvSpPr txBox="1"/>
      </cdr:nvSpPr>
      <cdr:spPr>
        <a:xfrm xmlns:a="http://schemas.openxmlformats.org/drawingml/2006/main">
          <a:off x="0" y="152400"/>
          <a:ext cx="838221" cy="3048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Cents/kWh</a:t>
          </a:r>
        </a:p>
      </cdr:txBody>
    </cdr:sp>
  </cdr:relSizeAnchor>
</c:userShapes>
</file>

<file path=ppt/drawings/drawing9.xml><?xml version="1.0" encoding="utf-8"?>
<c:userShapes xmlns:c="http://schemas.openxmlformats.org/drawingml/2006/chart">
  <cdr:relSizeAnchor xmlns:cdr="http://schemas.openxmlformats.org/drawingml/2006/chartDrawing">
    <cdr:from>
      <cdr:x>0.325</cdr:x>
      <cdr:y>0</cdr:y>
    </cdr:from>
    <cdr:to>
      <cdr:x>0.69995</cdr:x>
      <cdr:y>0.11166</cdr:y>
    </cdr:to>
    <cdr:sp macro="" textlink="">
      <cdr:nvSpPr>
        <cdr:cNvPr id="2" name="TextBox 1"/>
        <cdr:cNvSpPr txBox="1"/>
      </cdr:nvSpPr>
      <cdr:spPr>
        <a:xfrm xmlns:a="http://schemas.openxmlformats.org/drawingml/2006/main">
          <a:off x="2971800" y="-1295400"/>
          <a:ext cx="3428543" cy="5785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0.0282</cdr:x>
      <cdr:y>0.30595</cdr:y>
    </cdr:from>
    <cdr:to>
      <cdr:x>0.0651</cdr:x>
      <cdr:y>0.4226</cdr:y>
    </cdr:to>
    <cdr:sp macro="" textlink="">
      <cdr:nvSpPr>
        <cdr:cNvPr id="3" name="TextBox 2"/>
        <cdr:cNvSpPr txBox="1"/>
      </cdr:nvSpPr>
      <cdr:spPr>
        <a:xfrm xmlns:a="http://schemas.openxmlformats.org/drawingml/2006/main" rot="16200000">
          <a:off x="55838" y="1736527"/>
          <a:ext cx="601193" cy="2819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$/MW</a:t>
          </a:r>
        </a:p>
      </cdr:txBody>
    </cdr:sp>
  </cdr:relSizeAnchor>
  <cdr:relSizeAnchor xmlns:cdr="http://schemas.openxmlformats.org/drawingml/2006/chartDrawing">
    <cdr:from>
      <cdr:x>0.85556</cdr:x>
      <cdr:y>0.69294</cdr:y>
    </cdr:from>
    <cdr:to>
      <cdr:x>0.90398</cdr:x>
      <cdr:y>1</cdr:y>
    </cdr:to>
    <cdr:sp macro="" textlink="">
      <cdr:nvSpPr>
        <cdr:cNvPr id="4" name="TextBox 3"/>
        <cdr:cNvSpPr txBox="1"/>
      </cdr:nvSpPr>
      <cdr:spPr>
        <a:xfrm xmlns:a="http://schemas.openxmlformats.org/drawingml/2006/main" rot="18849935">
          <a:off x="7225647" y="4350623"/>
          <a:ext cx="1637858" cy="442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(excludes transmission costs)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10955" cy="461963"/>
          </a:xfrm>
          <a:prstGeom prst="rect">
            <a:avLst/>
          </a:prstGeom>
        </p:spPr>
        <p:txBody>
          <a:bodyPr vert="horz" lIns="91771" tIns="45885" rIns="91771" bIns="45885" rtlCol="0"/>
          <a:lstStyle>
            <a:lvl1pPr algn="l">
              <a:defRPr sz="1200"/>
            </a:lvl1pPr>
          </a:lstStyle>
          <a:p>
            <a:endParaRPr lang="en-US" dirty="0"/>
          </a:p>
        </p:txBody>
      </p:sp>
      <p:sp>
        <p:nvSpPr>
          <p:cNvPr id="3" name="Date Placeholder 2"/>
          <p:cNvSpPr>
            <a:spLocks noGrp="1"/>
          </p:cNvSpPr>
          <p:nvPr>
            <p:ph type="dt" sz="quarter" idx="1"/>
          </p:nvPr>
        </p:nvSpPr>
        <p:spPr>
          <a:xfrm>
            <a:off x="3937526" y="3"/>
            <a:ext cx="3010955" cy="461963"/>
          </a:xfrm>
          <a:prstGeom prst="rect">
            <a:avLst/>
          </a:prstGeom>
        </p:spPr>
        <p:txBody>
          <a:bodyPr vert="horz" lIns="91771" tIns="45885" rIns="91771" bIns="45885" rtlCol="0"/>
          <a:lstStyle>
            <a:lvl1pPr algn="r">
              <a:defRPr sz="1200"/>
            </a:lvl1pPr>
          </a:lstStyle>
          <a:p>
            <a:fld id="{224B7BF4-749C-4100-B64F-05CD33D922BE}" type="datetimeFigureOut">
              <a:rPr lang="en-US" smtClean="0"/>
              <a:t>4/11/2018</a:t>
            </a:fld>
            <a:endParaRPr lang="en-US" dirty="0"/>
          </a:p>
        </p:txBody>
      </p:sp>
      <p:sp>
        <p:nvSpPr>
          <p:cNvPr id="4" name="Footer Placeholder 3"/>
          <p:cNvSpPr>
            <a:spLocks noGrp="1"/>
          </p:cNvSpPr>
          <p:nvPr>
            <p:ph type="ftr" sz="quarter" idx="2"/>
          </p:nvPr>
        </p:nvSpPr>
        <p:spPr>
          <a:xfrm>
            <a:off x="1" y="8772520"/>
            <a:ext cx="3010955" cy="461963"/>
          </a:xfrm>
          <a:prstGeom prst="rect">
            <a:avLst/>
          </a:prstGeom>
        </p:spPr>
        <p:txBody>
          <a:bodyPr vert="horz" lIns="91771" tIns="45885" rIns="91771" bIns="458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526" y="8772520"/>
            <a:ext cx="3010955" cy="461963"/>
          </a:xfrm>
          <a:prstGeom prst="rect">
            <a:avLst/>
          </a:prstGeom>
        </p:spPr>
        <p:txBody>
          <a:bodyPr vert="horz" lIns="91771" tIns="45885" rIns="91771" bIns="45885" rtlCol="0" anchor="b"/>
          <a:lstStyle>
            <a:lvl1pPr algn="r">
              <a:defRPr sz="1200"/>
            </a:lvl1pPr>
          </a:lstStyle>
          <a:p>
            <a:fld id="{4C699313-3BB7-491A-8FF5-89CE41570EFA}" type="slidenum">
              <a:rPr lang="en-US" smtClean="0"/>
              <a:t>‹#›</a:t>
            </a:fld>
            <a:endParaRPr lang="en-US" dirty="0"/>
          </a:p>
        </p:txBody>
      </p:sp>
    </p:spTree>
    <p:extLst>
      <p:ext uri="{BB962C8B-B14F-4D97-AF65-F5344CB8AC3E}">
        <p14:creationId xmlns:p14="http://schemas.microsoft.com/office/powerpoint/2010/main" val="372984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11699" cy="461803"/>
          </a:xfrm>
          <a:prstGeom prst="rect">
            <a:avLst/>
          </a:prstGeom>
        </p:spPr>
        <p:txBody>
          <a:bodyPr vert="horz" lIns="92459" tIns="46230" rIns="92459" bIns="46230" rtlCol="0"/>
          <a:lstStyle>
            <a:lvl1pPr algn="l">
              <a:defRPr sz="1200"/>
            </a:lvl1pPr>
          </a:lstStyle>
          <a:p>
            <a:endParaRPr lang="en-US" dirty="0"/>
          </a:p>
        </p:txBody>
      </p:sp>
      <p:sp>
        <p:nvSpPr>
          <p:cNvPr id="3" name="Date Placeholder 2"/>
          <p:cNvSpPr>
            <a:spLocks noGrp="1"/>
          </p:cNvSpPr>
          <p:nvPr>
            <p:ph type="dt" idx="1"/>
          </p:nvPr>
        </p:nvSpPr>
        <p:spPr>
          <a:xfrm>
            <a:off x="3936769" y="1"/>
            <a:ext cx="3011699" cy="461803"/>
          </a:xfrm>
          <a:prstGeom prst="rect">
            <a:avLst/>
          </a:prstGeom>
        </p:spPr>
        <p:txBody>
          <a:bodyPr vert="horz" lIns="92459" tIns="46230" rIns="92459" bIns="46230" rtlCol="0"/>
          <a:lstStyle>
            <a:lvl1pPr algn="r">
              <a:defRPr sz="1200"/>
            </a:lvl1pPr>
          </a:lstStyle>
          <a:p>
            <a:fld id="{BD122612-CE9B-4510-B0A7-EF1BF9B4769C}" type="datetimeFigureOut">
              <a:rPr lang="en-US" smtClean="0"/>
              <a:pPr/>
              <a:t>4/11/2018</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59" tIns="46230" rIns="92459" bIns="46230" rtlCol="0" anchor="ctr"/>
          <a:lstStyle/>
          <a:p>
            <a:endParaRPr lang="en-US" dirty="0"/>
          </a:p>
        </p:txBody>
      </p:sp>
      <p:sp>
        <p:nvSpPr>
          <p:cNvPr id="5" name="Notes Placeholder 4"/>
          <p:cNvSpPr>
            <a:spLocks noGrp="1"/>
          </p:cNvSpPr>
          <p:nvPr>
            <p:ph type="body" sz="quarter" idx="3"/>
          </p:nvPr>
        </p:nvSpPr>
        <p:spPr>
          <a:xfrm>
            <a:off x="695008" y="4387138"/>
            <a:ext cx="5560060" cy="4156233"/>
          </a:xfrm>
          <a:prstGeom prst="rect">
            <a:avLst/>
          </a:prstGeom>
        </p:spPr>
        <p:txBody>
          <a:bodyPr vert="horz" lIns="92459" tIns="46230" rIns="92459" bIns="462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772669"/>
            <a:ext cx="3011699" cy="461803"/>
          </a:xfrm>
          <a:prstGeom prst="rect">
            <a:avLst/>
          </a:prstGeom>
        </p:spPr>
        <p:txBody>
          <a:bodyPr vert="horz" lIns="92459" tIns="46230" rIns="92459" bIns="4623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3"/>
          </a:xfrm>
          <a:prstGeom prst="rect">
            <a:avLst/>
          </a:prstGeom>
        </p:spPr>
        <p:txBody>
          <a:bodyPr vert="horz" lIns="92459" tIns="46230" rIns="92459" bIns="46230" rtlCol="0" anchor="b"/>
          <a:lstStyle>
            <a:lvl1pPr algn="r">
              <a:defRPr sz="1200"/>
            </a:lvl1pPr>
          </a:lstStyle>
          <a:p>
            <a:fld id="{C273C452-0A69-4287-B36B-8F027A5FEFCB}" type="slidenum">
              <a:rPr lang="en-US" smtClean="0"/>
              <a:pPr/>
              <a:t>‹#›</a:t>
            </a:fld>
            <a:endParaRPr lang="en-US" dirty="0"/>
          </a:p>
        </p:txBody>
      </p:sp>
    </p:spTree>
    <p:extLst>
      <p:ext uri="{BB962C8B-B14F-4D97-AF65-F5344CB8AC3E}">
        <p14:creationId xmlns:p14="http://schemas.microsoft.com/office/powerpoint/2010/main" val="323789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eia.gov/forecasts/ae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eia.gov/todayinenergy/detail.php?id=34892"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eia.gov/outlooks/aeo/"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eia.gov/outlooks/ieo/"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Presentation to Utility Board 4/9/18.  </a:t>
            </a:r>
            <a:r>
              <a:rPr lang="en-US" baseline="0" dirty="0"/>
              <a:t>Presented to W x/x/x, WW x/x/xx, Power Plant x/x/xx, Electric Distribution/others x/x/xx.</a:t>
            </a:r>
          </a:p>
          <a:p>
            <a:pPr defTabSz="917720">
              <a:defRPr/>
            </a:pPr>
            <a:r>
              <a:rPr lang="en-US" baseline="0" dirty="0"/>
              <a:t>Appointed Director in August 2009. I have been with Orrville Utilities for 32 years and in the utility sector for over 37 years.</a:t>
            </a:r>
            <a:endParaRPr lang="en-US" dirty="0"/>
          </a:p>
          <a:p>
            <a:endParaRPr lang="en-US" baseline="0" dirty="0"/>
          </a:p>
        </p:txBody>
      </p:sp>
      <p:sp>
        <p:nvSpPr>
          <p:cNvPr id="4" name="Slide Number Placeholder 3"/>
          <p:cNvSpPr>
            <a:spLocks noGrp="1"/>
          </p:cNvSpPr>
          <p:nvPr>
            <p:ph type="sldNum" sz="quarter" idx="10"/>
          </p:nvPr>
        </p:nvSpPr>
        <p:spPr/>
        <p:txBody>
          <a:bodyPr/>
          <a:lstStyle/>
          <a:p>
            <a:fld id="{4ADB2783-EB2B-41F7-906A-2F4885F86A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rates are below State average. State average $661, up 1.5% from 2015, 40% reported increases. Rates are calculated based on State average volumes (usage, 7,756 gallons per month or 1,037 cubic feet per month)</a:t>
            </a:r>
            <a:r>
              <a:rPr lang="en-US" baseline="0" dirty="0"/>
              <a:t> for comparative purposes.</a:t>
            </a:r>
          </a:p>
          <a:p>
            <a:r>
              <a:rPr lang="en-US" baseline="0" dirty="0"/>
              <a:t>Most of our customers bills are lower due to actual lower usage.</a:t>
            </a:r>
            <a:r>
              <a:rPr lang="en-US" dirty="0"/>
              <a:t> </a:t>
            </a:r>
          </a:p>
          <a:p>
            <a:r>
              <a:rPr lang="en-US" dirty="0"/>
              <a:t>New rate structures are in place for next 5 years.  Rates are reviewed annually. </a:t>
            </a:r>
          </a:p>
          <a:p>
            <a:r>
              <a:rPr lang="en-US" dirty="0"/>
              <a:t>Source 2016 Ohio EPA survey. </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10</a:t>
            </a:fld>
            <a:endParaRPr lang="en-US" dirty="0"/>
          </a:p>
        </p:txBody>
      </p:sp>
    </p:spTree>
    <p:extLst>
      <p:ext uri="{BB962C8B-B14F-4D97-AF65-F5344CB8AC3E}">
        <p14:creationId xmlns:p14="http://schemas.microsoft.com/office/powerpoint/2010/main" val="325908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City Council presentation (insert after slide 10)</a:t>
            </a:r>
          </a:p>
          <a:p>
            <a:r>
              <a:rPr lang="en-US" dirty="0"/>
              <a:t>Water Utility.</a:t>
            </a:r>
          </a:p>
          <a:p>
            <a:pPr defTabSz="917789">
              <a:defRPr/>
            </a:pPr>
            <a:r>
              <a:rPr lang="en-US" baseline="0" dirty="0"/>
              <a:t>Raw water from underground wells is pumped to the Water Plant then proceeds to</a:t>
            </a:r>
            <a:r>
              <a:rPr lang="en-US" dirty="0"/>
              <a:t> lime softening, stabilization, re-carbonation, filtration, fluoridation and chlorination processes before coming to your faucet.  </a:t>
            </a:r>
          </a:p>
          <a:p>
            <a:pPr defTabSz="917789">
              <a:defRPr/>
            </a:pPr>
            <a:r>
              <a:rPr lang="en-US" dirty="0"/>
              <a:t>Fluoridation started in 1958.  Once started, we can not stop per EPA regulations.</a:t>
            </a:r>
          </a:p>
          <a:p>
            <a:pPr defTabSz="917789">
              <a:defRPr/>
            </a:pPr>
            <a:r>
              <a:rPr lang="en-US" dirty="0"/>
              <a:t> </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11</a:t>
            </a:fld>
            <a:endParaRPr lang="en-US" dirty="0"/>
          </a:p>
        </p:txBody>
      </p:sp>
    </p:spTree>
    <p:extLst>
      <p:ext uri="{BB962C8B-B14F-4D97-AF65-F5344CB8AC3E}">
        <p14:creationId xmlns:p14="http://schemas.microsoft.com/office/powerpoint/2010/main" val="63990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City was incorporated</a:t>
            </a:r>
            <a:r>
              <a:rPr lang="en-US" baseline="0" dirty="0"/>
              <a:t> in 1864.</a:t>
            </a:r>
            <a:endParaRPr lang="en-US" dirty="0"/>
          </a:p>
          <a:p>
            <a:r>
              <a:rPr lang="en-US" dirty="0"/>
              <a:t>The Water</a:t>
            </a:r>
            <a:r>
              <a:rPr lang="en-US" baseline="0" dirty="0"/>
              <a:t> </a:t>
            </a:r>
            <a:r>
              <a:rPr lang="en-US" dirty="0"/>
              <a:t>Plant is designed to supply 100% of the water requirements to the Power Plant.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43">
              <a:defRPr/>
            </a:pPr>
            <a:r>
              <a:rPr lang="en-US" dirty="0"/>
              <a:t>Central (downtown) tower built in 1938, West &amp; South towers built in 1973. </a:t>
            </a:r>
          </a:p>
          <a:p>
            <a:pPr defTabSz="917743">
              <a:defRPr/>
            </a:pPr>
            <a:r>
              <a:rPr lang="en-US" dirty="0"/>
              <a:t>North 1M gallon</a:t>
            </a:r>
            <a:r>
              <a:rPr lang="en-US" baseline="0" dirty="0"/>
              <a:t> underground tank built in1974, </a:t>
            </a:r>
            <a:r>
              <a:rPr lang="en-US" dirty="0"/>
              <a:t>South 1M gallon underground tank built in 1986 located at west tower site. </a:t>
            </a:r>
          </a:p>
          <a:p>
            <a:pPr defTabSz="917743">
              <a:defRPr/>
            </a:pPr>
            <a:r>
              <a:rPr lang="en-US" dirty="0"/>
              <a:t>Can store enough for about 2 days</a:t>
            </a:r>
            <a:r>
              <a:rPr lang="en-US" baseline="0" dirty="0"/>
              <a:t> (at 2M/day).</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13</a:t>
            </a:fld>
            <a:endParaRPr lang="en-US" dirty="0"/>
          </a:p>
        </p:txBody>
      </p:sp>
    </p:spTree>
    <p:extLst>
      <p:ext uri="{BB962C8B-B14F-4D97-AF65-F5344CB8AC3E}">
        <p14:creationId xmlns:p14="http://schemas.microsoft.com/office/powerpoint/2010/main" val="259783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Plant was the largest customer and had accounted for over 30% of revenues in prior years.  Only 9% in 2017 (21% in 2016). This was the main driver behind the rate changes.</a:t>
            </a:r>
          </a:p>
          <a:p>
            <a:r>
              <a:rPr lang="en-US" dirty="0"/>
              <a:t>The Commercial share increased notably in 2012 after Smuckers abandoned their wells as part of their new production facility and became a 100% user of Orrville’s water.</a:t>
            </a:r>
            <a:endParaRPr lang="en-US" baseline="0" dirty="0"/>
          </a:p>
          <a:p>
            <a:r>
              <a:rPr lang="en-US" baseline="0" dirty="0"/>
              <a:t>From Brenda’s DOE report.</a:t>
            </a: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14</a:t>
            </a:fld>
            <a:endParaRPr lang="en-US" dirty="0"/>
          </a:p>
        </p:txBody>
      </p:sp>
    </p:spTree>
    <p:extLst>
      <p:ext uri="{BB962C8B-B14F-4D97-AF65-F5344CB8AC3E}">
        <p14:creationId xmlns:p14="http://schemas.microsoft.com/office/powerpoint/2010/main" val="31419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in cu. ft. x100</a:t>
            </a:r>
          </a:p>
          <a:p>
            <a:r>
              <a:rPr lang="en-US" dirty="0"/>
              <a:t>Power Plant usage was 2-3 times higher prior to the EPA’s mandated changes in 2016.  Will be even lower in 2018.</a:t>
            </a:r>
          </a:p>
          <a:p>
            <a:r>
              <a:rPr lang="en-US" dirty="0"/>
              <a:t>From Industrial Customer Usage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15</a:t>
            </a:fld>
            <a:endParaRPr lang="en-US" dirty="0"/>
          </a:p>
        </p:txBody>
      </p:sp>
    </p:spTree>
    <p:extLst>
      <p:ext uri="{BB962C8B-B14F-4D97-AF65-F5344CB8AC3E}">
        <p14:creationId xmlns:p14="http://schemas.microsoft.com/office/powerpoint/2010/main" val="191276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Our</a:t>
            </a:r>
            <a:r>
              <a:rPr lang="en-US" baseline="0" dirty="0"/>
              <a:t> r</a:t>
            </a:r>
            <a:r>
              <a:rPr lang="en-US" dirty="0"/>
              <a:t>ates</a:t>
            </a:r>
            <a:r>
              <a:rPr lang="en-US" baseline="0" dirty="0"/>
              <a:t> are slightly above</a:t>
            </a:r>
            <a:r>
              <a:rPr lang="en-US" dirty="0"/>
              <a:t> State average of $628 for the first time due to changes at the Power Plant.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40% of surveys reported increases in rates.</a:t>
            </a:r>
            <a:br>
              <a:rPr lang="en-US" dirty="0"/>
            </a:br>
            <a:r>
              <a:rPr lang="en-US" dirty="0"/>
              <a:t>Rates are calculated based on State average volumes (usage, 7,756 gallons per month or 1,037 cubic feet per month)</a:t>
            </a:r>
            <a:r>
              <a:rPr lang="en-US" baseline="0" dirty="0"/>
              <a:t> for comparative purposes.</a:t>
            </a:r>
          </a:p>
          <a:p>
            <a:r>
              <a:rPr lang="en-US" baseline="0" dirty="0"/>
              <a:t>Most of our customers bills are lower due to lower usage.</a:t>
            </a:r>
            <a:r>
              <a:rPr lang="en-US" dirty="0"/>
              <a:t> </a:t>
            </a:r>
          </a:p>
          <a:p>
            <a:pPr defTabSz="917789">
              <a:defRPr/>
            </a:pPr>
            <a:r>
              <a:rPr lang="en-US" dirty="0"/>
              <a:t>New rate structure is in place for next 5 years.  Rates are reviewed annually.</a:t>
            </a:r>
          </a:p>
          <a:p>
            <a:pPr defTabSz="917789">
              <a:defRPr/>
            </a:pPr>
            <a:r>
              <a:rPr lang="en-US" baseline="0" dirty="0"/>
              <a:t>A big project in 2018 is replacing the water main on High St (Crownhill to Main St) in July, $1.6M &amp; painting the west water tower.</a:t>
            </a:r>
          </a:p>
          <a:p>
            <a:pPr marL="0" marR="0" lvl="0" indent="0" algn="l" defTabSz="917789" rtl="0" eaLnBrk="1" fontAlgn="auto" latinLnBrk="0" hangingPunct="1">
              <a:lnSpc>
                <a:spcPct val="100000"/>
              </a:lnSpc>
              <a:spcBef>
                <a:spcPts val="0"/>
              </a:spcBef>
              <a:spcAft>
                <a:spcPts val="0"/>
              </a:spcAft>
              <a:buClrTx/>
              <a:buSzTx/>
              <a:buFontTx/>
              <a:buNone/>
              <a:tabLst/>
              <a:defRPr/>
            </a:pPr>
            <a:r>
              <a:rPr lang="en-US" dirty="0"/>
              <a:t>Source 2016 Ohio EPA survey. </a:t>
            </a:r>
          </a:p>
          <a:p>
            <a:pPr defTabSz="917789">
              <a:defRPr/>
            </a:pP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16</a:t>
            </a:fld>
            <a:endParaRPr lang="en-US" dirty="0"/>
          </a:p>
        </p:txBody>
      </p:sp>
    </p:spTree>
    <p:extLst>
      <p:ext uri="{BB962C8B-B14F-4D97-AF65-F5344CB8AC3E}">
        <p14:creationId xmlns:p14="http://schemas.microsoft.com/office/powerpoint/2010/main" val="379414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 </a:t>
            </a:r>
            <a:r>
              <a:rPr lang="en-US" sz="1200" b="1" kern="1200" dirty="0">
                <a:solidFill>
                  <a:schemeClr val="tx1"/>
                </a:solidFill>
                <a:effectLst/>
                <a:latin typeface="+mn-lt"/>
                <a:ea typeface="+mn-ea"/>
                <a:cs typeface="+mn-cs"/>
              </a:rPr>
              <a:t>uses</a:t>
            </a:r>
            <a:r>
              <a:rPr lang="en-US" sz="1200" kern="1200" dirty="0">
                <a:solidFill>
                  <a:schemeClr val="tx1"/>
                </a:solidFill>
                <a:effectLst/>
                <a:latin typeface="+mn-lt"/>
                <a:ea typeface="+mn-ea"/>
                <a:cs typeface="+mn-cs"/>
              </a:rPr>
              <a:t> about 350 billion gallons of water per day.  The utility industry accounts for about 40% of that, or 150 billion gallons per day. </a:t>
            </a:r>
          </a:p>
          <a:p>
            <a:r>
              <a:rPr lang="en-US" sz="1200" kern="1200" dirty="0">
                <a:solidFill>
                  <a:schemeClr val="tx1"/>
                </a:solidFill>
                <a:effectLst/>
                <a:latin typeface="+mn-lt"/>
                <a:ea typeface="+mn-ea"/>
                <a:cs typeface="+mn-cs"/>
              </a:rPr>
              <a:t>The U.S. </a:t>
            </a:r>
            <a:r>
              <a:rPr lang="en-US" sz="1200" b="1" kern="1200" dirty="0">
                <a:solidFill>
                  <a:schemeClr val="tx1"/>
                </a:solidFill>
                <a:effectLst/>
                <a:latin typeface="+mn-lt"/>
                <a:ea typeface="+mn-ea"/>
                <a:cs typeface="+mn-cs"/>
              </a:rPr>
              <a:t>consumes</a:t>
            </a:r>
            <a:r>
              <a:rPr lang="en-US" sz="1200" kern="1200" dirty="0">
                <a:solidFill>
                  <a:schemeClr val="tx1"/>
                </a:solidFill>
                <a:effectLst/>
                <a:latin typeface="+mn-lt"/>
                <a:ea typeface="+mn-ea"/>
                <a:cs typeface="+mn-cs"/>
              </a:rPr>
              <a:t> about 100 billion gallons of water per day.  The utility industry accounts for about 3% of that, or 3 billion gallons per day. </a:t>
            </a:r>
          </a:p>
          <a:p>
            <a:r>
              <a:rPr lang="en-US" sz="1200" kern="1200" dirty="0">
                <a:solidFill>
                  <a:schemeClr val="tx1"/>
                </a:solidFill>
                <a:effectLst/>
                <a:latin typeface="+mn-lt"/>
                <a:ea typeface="+mn-ea"/>
                <a:cs typeface="+mn-cs"/>
              </a:rPr>
              <a:t>Key difference is use versus consume.</a:t>
            </a:r>
          </a:p>
          <a:p>
            <a:r>
              <a:rPr lang="en-US" sz="1200" kern="1200" dirty="0">
                <a:solidFill>
                  <a:schemeClr val="tx1"/>
                </a:solidFill>
                <a:effectLst/>
                <a:latin typeface="+mn-lt"/>
                <a:ea typeface="+mn-ea"/>
                <a:cs typeface="+mn-cs"/>
              </a:rPr>
              <a:t>Water will continue to be a closely watched and valuable resource.  We are fortunate to live in the Great Lakes region.</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17</a:t>
            </a:fld>
            <a:endParaRPr lang="en-US" dirty="0"/>
          </a:p>
        </p:txBody>
      </p:sp>
    </p:spTree>
    <p:extLst>
      <p:ext uri="{BB962C8B-B14F-4D97-AF65-F5344CB8AC3E}">
        <p14:creationId xmlns:p14="http://schemas.microsoft.com/office/powerpoint/2010/main" val="207957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Utility</a:t>
            </a:r>
          </a:p>
          <a:p>
            <a:r>
              <a:rPr lang="en-US" dirty="0"/>
              <a:t>Celebrated 100 years of service.  Approx. 650 people visited us during the open house in September.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18</a:t>
            </a:fld>
            <a:endParaRPr lang="en-US" dirty="0"/>
          </a:p>
        </p:txBody>
      </p:sp>
    </p:spTree>
    <p:extLst>
      <p:ext uri="{BB962C8B-B14F-4D97-AF65-F5344CB8AC3E}">
        <p14:creationId xmlns:p14="http://schemas.microsoft.com/office/powerpoint/2010/main" val="133169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20">
              <a:defRPr/>
            </a:pPr>
            <a:r>
              <a:rPr lang="en-US" dirty="0"/>
              <a:t>Orrville is only 1 of 3 communities (Dover, Painesville is peaking only) in Ohio that generate their own electricity</a:t>
            </a:r>
            <a:r>
              <a:rPr lang="en-US" baseline="0" dirty="0"/>
              <a:t> (at one time there were around 100). Others shut down due to age, economies of scale, cost &amp; regulations. </a:t>
            </a:r>
          </a:p>
          <a:p>
            <a:r>
              <a:rPr lang="en-US" baseline="0" dirty="0"/>
              <a:t>We also own our distribution system (poles &amp; wires) and 8 mile transmission line to an AEP substation were we’re connected to the national electric grid. </a:t>
            </a:r>
          </a:p>
          <a:p>
            <a:pPr defTabSz="917720">
              <a:defRPr/>
            </a:pPr>
            <a:r>
              <a:rPr lang="en-US" dirty="0"/>
              <a:t>Power Plant net generating capacity ~58MW.  Three steam-turbine generator units (one 22MW and two 25MW). Unit 9 (22MW) installed in1963,</a:t>
            </a:r>
            <a:r>
              <a:rPr lang="en-US" baseline="0" dirty="0"/>
              <a:t> Units 10 &amp; 11 (25MW each) installed in 1969 (these are the original units from Dept. of Defense’s Oak Ridge, TN plant which was part of the Manhattan Project, the atomic bomb development program, originally installed in 1941. </a:t>
            </a:r>
          </a:p>
          <a:p>
            <a:pPr defTabSz="917720">
              <a:defRPr/>
            </a:pPr>
            <a:r>
              <a:rPr lang="en-US" dirty="0"/>
              <a:t>The oldest boiler (steam generator) was installed in 1951</a:t>
            </a:r>
            <a:r>
              <a:rPr lang="en-US" baseline="0" dirty="0"/>
              <a:t> (Boiler10), 1957 (Boiler 11), 1963 (Boiler 12), 1969 (Boiler 13).</a:t>
            </a:r>
          </a:p>
          <a:p>
            <a:pPr defTabSz="917720">
              <a:defRPr/>
            </a:pPr>
            <a:r>
              <a:rPr lang="en-US" baseline="0" dirty="0"/>
              <a:t>Coal cost $1.4M, gas $2.5M ($6.5M for 108,000 tons &amp; $300k for 207,000MCF gas in 2016).</a:t>
            </a:r>
            <a:endParaRPr lang="en-US" dirty="0"/>
          </a:p>
          <a:p>
            <a:endParaRPr lang="en-US" baseline="0"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Power Plant transitioned very well.  Hit all transmission peaks to receive maximum credits.  More workforce training is in progress.</a:t>
            </a:r>
          </a:p>
          <a:p>
            <a:r>
              <a:rPr lang="en-US" baseline="0" dirty="0"/>
              <a:t>New W&amp;WW rate plans will better position both utilities for the next 5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Over 800’ of 36” concrete pipe on Apple Lane required replacement due to unexpected corrosion from a malfunctioning industrial pretreatment plant.</a:t>
            </a:r>
          </a:p>
          <a:p>
            <a:r>
              <a:rPr lang="en-US" baseline="0" dirty="0"/>
              <a:t>An appeal related to an EPA regulation that caused us so much pain went all the way to the US Supreme Court.  Unfortunately, they did not want to take it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area covers the eastern 1/3+ of Wayne</a:t>
            </a:r>
            <a:r>
              <a:rPr lang="en-US" baseline="0" dirty="0"/>
              <a:t> Co.  Some customers in Stark Co.</a:t>
            </a:r>
          </a:p>
          <a:p>
            <a:r>
              <a:rPr lang="en-US" baseline="0" dirty="0"/>
              <a:t>Dean has been with us 32 yrs.  Dick has been with us 36 yrs.</a:t>
            </a:r>
          </a:p>
          <a:p>
            <a:r>
              <a:rPr lang="en-US" baseline="0" dirty="0"/>
              <a:t>Normal peak period is in late August/early Sept but we have been close the past few winters.  All time peak July 2012, 60.9MW.</a:t>
            </a:r>
          </a:p>
          <a:p>
            <a:r>
              <a:rPr lang="en-US" baseline="0" dirty="0"/>
              <a:t>Generation lower due to new EPA limits on coal units, new emission limits &amp; higher cost of operation on natural gas converted unit.</a:t>
            </a:r>
          </a:p>
          <a:p>
            <a:r>
              <a:rPr lang="en-US" baseline="0" dirty="0"/>
              <a:t>Purchase power costs up due to last hydro project coming on line &amp; higher transmissions costs.</a:t>
            </a:r>
          </a:p>
          <a:p>
            <a:r>
              <a:rPr lang="en-US" baseline="0" dirty="0"/>
              <a:t>Plant personnel down 30% (operations, maintenance &amp; 1 staff) since 2015.</a:t>
            </a:r>
          </a:p>
          <a:p>
            <a:r>
              <a:rPr lang="en-US" baseline="0" dirty="0"/>
              <a:t>We are in the process of renewing our operating permit (a 6-9 month process).  Permit lasts for 5 years.</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20</a:t>
            </a:fld>
            <a:endParaRPr lang="en-US" dirty="0"/>
          </a:p>
        </p:txBody>
      </p:sp>
    </p:spTree>
    <p:extLst>
      <p:ext uri="{BB962C8B-B14F-4D97-AF65-F5344CB8AC3E}">
        <p14:creationId xmlns:p14="http://schemas.microsoft.com/office/powerpoint/2010/main" val="318152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Retail sales are closely tied to industrial usage.  They use approx. 50% of all energy sold. </a:t>
            </a:r>
          </a:p>
          <a:p>
            <a:r>
              <a:rPr lang="en-US" baseline="0" dirty="0"/>
              <a:t>Grey periods indicate recession periods.  Note declines in sales leading up to &amp; during most of the time period.</a:t>
            </a:r>
            <a:endParaRPr lang="en-US" dirty="0"/>
          </a:p>
          <a:p>
            <a:r>
              <a:rPr lang="en-US" dirty="0"/>
              <a:t>Major investments in the plant were made in 1986-87 based on our growth rate including p</a:t>
            </a:r>
            <a:r>
              <a:rPr lang="en-US" baseline="0" dirty="0"/>
              <a:t>articipation in our 1</a:t>
            </a:r>
            <a:r>
              <a:rPr lang="en-US" baseline="30000" dirty="0"/>
              <a:t>st</a:t>
            </a:r>
            <a:r>
              <a:rPr lang="en-US" baseline="0" dirty="0"/>
              <a:t> AMP generation project in 1988 (Gorsuch project).</a:t>
            </a:r>
            <a:endParaRPr lang="en-US" dirty="0"/>
          </a:p>
          <a:p>
            <a:r>
              <a:rPr lang="en-US" dirty="0"/>
              <a:t>Early 2000 was a tough period due to plant closings</a:t>
            </a:r>
            <a:r>
              <a:rPr lang="en-US" baseline="0" dirty="0"/>
              <a:t> and further focused our efforts in economic development (Orrville Office of Industrial Development created in 1996).</a:t>
            </a:r>
            <a:endParaRPr lang="en-US" dirty="0"/>
          </a:p>
          <a:p>
            <a:r>
              <a:rPr lang="en-US" dirty="0"/>
              <a:t>We have seen a decline in Residential usage over the past 3 years.  Attributing this to energy efficient appliances and CFL/LED light bulbs.  Industrial was up mainly from QC.</a:t>
            </a:r>
          </a:p>
          <a:p>
            <a:r>
              <a:rPr lang="en-US" dirty="0"/>
              <a:t>From Retail Sales History 1964-YTD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21</a:t>
            </a:fld>
            <a:endParaRPr lang="en-US" dirty="0"/>
          </a:p>
        </p:txBody>
      </p:sp>
    </p:spTree>
    <p:extLst>
      <p:ext uri="{BB962C8B-B14F-4D97-AF65-F5344CB8AC3E}">
        <p14:creationId xmlns:p14="http://schemas.microsoft.com/office/powerpoint/2010/main" val="137295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breakout based on customer usage.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20% of our customer sales are located outside City limits.  88% of customers are residential, 0.2% are industrial.</a:t>
            </a:r>
          </a:p>
          <a:p>
            <a:r>
              <a:rPr lang="en-US" dirty="0"/>
              <a:t>Top Industrial Customers are:</a:t>
            </a:r>
          </a:p>
          <a:p>
            <a:r>
              <a:rPr lang="en-US" dirty="0"/>
              <a:t>Quality Castings (46% or ~2x JMS</a:t>
            </a:r>
            <a:r>
              <a:rPr lang="en-US" baseline="0" dirty="0"/>
              <a:t> Co</a:t>
            </a:r>
            <a:r>
              <a:rPr lang="en-US" dirty="0"/>
              <a:t>), JM Smucker (28% or ~2x Smith Dairy), Smith Dairy, Bekaert, JLG, Orrvilon, Willburt, Aultman-Dunlap Hosp, Buehlers, Wayne College, Scott’s (see next slide).</a:t>
            </a:r>
          </a:p>
          <a:p>
            <a:r>
              <a:rPr lang="en-US" dirty="0"/>
              <a:t>From Industrial Customer Usage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22</a:t>
            </a:fld>
            <a:endParaRPr lang="en-US" dirty="0"/>
          </a:p>
        </p:txBody>
      </p:sp>
    </p:spTree>
    <p:extLst>
      <p:ext uri="{BB962C8B-B14F-4D97-AF65-F5344CB8AC3E}">
        <p14:creationId xmlns:p14="http://schemas.microsoft.com/office/powerpoint/2010/main" val="1420191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More detailed break-down of top industrial customers. Similar to 2015 &amp; 2016.  Top industrial customers by electrical</a:t>
            </a:r>
            <a:r>
              <a:rPr lang="en-US" baseline="0" dirty="0"/>
              <a:t> usage, in kWh’s.  We sell ~300,000,000kWh’s annually.</a:t>
            </a:r>
          </a:p>
          <a:p>
            <a:pPr marL="0" indent="0">
              <a:buNone/>
            </a:pPr>
            <a:r>
              <a:rPr lang="en-US" baseline="0" dirty="0"/>
              <a:t>JLG closure impact/revenue loss- $650k electric, $40k W&amp;WW.</a:t>
            </a:r>
          </a:p>
          <a:p>
            <a:r>
              <a:rPr lang="en-US" baseline="0" dirty="0"/>
              <a:t>We sell the Village of Marshallville energy at the industrial rate.  Their usage will be about 15% lower in 2018 due to 700kW solar installation in 3Q 2017.</a:t>
            </a:r>
          </a:p>
          <a:p>
            <a:r>
              <a:rPr lang="en-US" baseline="0" dirty="0"/>
              <a:t>From Industrial Customer Usage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23</a:t>
            </a:fld>
            <a:endParaRPr lang="en-US" dirty="0"/>
          </a:p>
        </p:txBody>
      </p:sp>
    </p:spTree>
    <p:extLst>
      <p:ext uri="{BB962C8B-B14F-4D97-AF65-F5344CB8AC3E}">
        <p14:creationId xmlns:p14="http://schemas.microsoft.com/office/powerpoint/2010/main" val="2407958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is still more expensive which means we are going to need to continue to reduce our costs further to remain competitive.</a:t>
            </a:r>
          </a:p>
          <a:p>
            <a:r>
              <a:rPr lang="en-US" dirty="0"/>
              <a:t>System reliability at more risk until second transmission interconnection is built (3+</a:t>
            </a:r>
            <a:r>
              <a:rPr lang="en-US" baseline="0" dirty="0"/>
              <a:t> years away) since plant is not in service 24/7.</a:t>
            </a:r>
          </a:p>
          <a:p>
            <a:r>
              <a:rPr lang="en-US" baseline="0" dirty="0"/>
              <a:t>The transmission related outage on April 2, 2018 due to a problem at one of AEP’s substations is an example of a new risk we have not been exposed to since we always had generation on line. 24/7.</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24</a:t>
            </a:fld>
            <a:endParaRPr lang="en-US" dirty="0"/>
          </a:p>
        </p:txBody>
      </p:sp>
    </p:spTree>
    <p:extLst>
      <p:ext uri="{BB962C8B-B14F-4D97-AF65-F5344CB8AC3E}">
        <p14:creationId xmlns:p14="http://schemas.microsoft.com/office/powerpoint/2010/main" val="2363861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line=Retail sales, Red Bars=Plant</a:t>
            </a:r>
            <a:r>
              <a:rPr lang="en-US" baseline="0" dirty="0"/>
              <a:t> Capacity Factor (% of time in service each month).</a:t>
            </a:r>
            <a:endParaRPr lang="en-US" dirty="0"/>
          </a:p>
          <a:p>
            <a:r>
              <a:rPr lang="en-US" baseline="0" dirty="0"/>
              <a:t>Generated 57% less MWh’s than in 2016.</a:t>
            </a:r>
          </a:p>
          <a:p>
            <a:r>
              <a:rPr lang="en-US" baseline="0" dirty="0"/>
              <a:t>Capacity factor based on 58MW net. The Power Plant used to operate at 90% capacity factor annually up to January 2017. Will be closer to 14% in 2018 due to new EPA limits forcing operational changes.</a:t>
            </a:r>
          </a:p>
          <a:p>
            <a:r>
              <a:rPr lang="en-US" baseline="0" dirty="0"/>
              <a:t>From AMP Invoice Summary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25</a:t>
            </a:fld>
            <a:endParaRPr lang="en-US" dirty="0"/>
          </a:p>
        </p:txBody>
      </p:sp>
    </p:spTree>
    <p:extLst>
      <p:ext uri="{BB962C8B-B14F-4D97-AF65-F5344CB8AC3E}">
        <p14:creationId xmlns:p14="http://schemas.microsoft.com/office/powerpoint/2010/main" val="1440572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Delete for City Council presentation.</a:t>
            </a:r>
          </a:p>
          <a:p>
            <a:pPr>
              <a:defRPr/>
            </a:pPr>
            <a:r>
              <a:rPr lang="en-US" dirty="0"/>
              <a:t>Load growth estimate is conservative.  We saw 0.5% increase from 2016 (2% decrease in 2016 from 2015, 0.3% increase in 2016 from 2015).</a:t>
            </a:r>
          </a:p>
          <a:p>
            <a:r>
              <a:rPr lang="en-US" dirty="0"/>
              <a:t>AMP chart (AFEC=Fremont</a:t>
            </a:r>
            <a:r>
              <a:rPr lang="en-US" baseline="0" dirty="0"/>
              <a:t> gas plant, Muni Coal=Orrville Power Plant coal &amp; gas generation).  We will show more details on the AMP generation projects later on.</a:t>
            </a:r>
            <a:endParaRPr lang="en-US" dirty="0"/>
          </a:p>
          <a:p>
            <a:r>
              <a:rPr lang="en-US" dirty="0"/>
              <a:t>Load vs. Resource projection thru 2037. Our long term power supply study including load growth projections are re-evaluated</a:t>
            </a:r>
            <a:r>
              <a:rPr lang="en-US" baseline="0" dirty="0"/>
              <a:t> annually.</a:t>
            </a:r>
            <a:endParaRPr lang="en-US" dirty="0"/>
          </a:p>
          <a:p>
            <a:r>
              <a:rPr lang="en-US" dirty="0"/>
              <a:t>Right now, being short (red diagonal striped portion) is not a bad place to be for the short term based on the market.</a:t>
            </a:r>
          </a:p>
          <a:p>
            <a:r>
              <a:rPr lang="en-US" dirty="0"/>
              <a:t>Note: Power Plant generation (black/white squares) shown as ending in 2030 is for illustration purposes only.</a:t>
            </a:r>
          </a:p>
          <a:p>
            <a:r>
              <a:rPr lang="en-US" dirty="0"/>
              <a:t>Source: AMP</a:t>
            </a:r>
          </a:p>
          <a:p>
            <a:endParaRPr lang="en-US" dirty="0"/>
          </a:p>
          <a:p>
            <a:pPr>
              <a:defRPr/>
            </a:pPr>
            <a:endParaRPr lang="en-US" dirty="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51" eaLnBrk="0" hangingPunct="0">
              <a:defRPr sz="2800">
                <a:solidFill>
                  <a:schemeClr val="tx2"/>
                </a:solidFill>
                <a:latin typeface="Arial" pitchFamily="34" charset="0"/>
              </a:defRPr>
            </a:lvl1pPr>
            <a:lvl2pPr marL="742838" indent="-285706" defTabSz="903151" eaLnBrk="0" hangingPunct="0">
              <a:defRPr sz="2800">
                <a:solidFill>
                  <a:schemeClr val="tx2"/>
                </a:solidFill>
                <a:latin typeface="Arial" pitchFamily="34" charset="0"/>
              </a:defRPr>
            </a:lvl2pPr>
            <a:lvl3pPr marL="1142827" indent="-228566" defTabSz="903151" eaLnBrk="0" hangingPunct="0">
              <a:defRPr sz="2800">
                <a:solidFill>
                  <a:schemeClr val="tx2"/>
                </a:solidFill>
                <a:latin typeface="Arial" pitchFamily="34" charset="0"/>
              </a:defRPr>
            </a:lvl3pPr>
            <a:lvl4pPr marL="1599958" indent="-228566" defTabSz="903151" eaLnBrk="0" hangingPunct="0">
              <a:defRPr sz="2800">
                <a:solidFill>
                  <a:schemeClr val="tx2"/>
                </a:solidFill>
                <a:latin typeface="Arial" pitchFamily="34" charset="0"/>
              </a:defRPr>
            </a:lvl4pPr>
            <a:lvl5pPr marL="2057088" indent="-228566" defTabSz="903151" eaLnBrk="0" hangingPunct="0">
              <a:defRPr sz="2800">
                <a:solidFill>
                  <a:schemeClr val="tx2"/>
                </a:solidFill>
                <a:latin typeface="Arial" pitchFamily="34" charset="0"/>
              </a:defRPr>
            </a:lvl5pPr>
            <a:lvl6pPr marL="2514219" indent="-228566" defTabSz="903151" eaLnBrk="0" fontAlgn="base" hangingPunct="0">
              <a:spcBef>
                <a:spcPct val="0"/>
              </a:spcBef>
              <a:spcAft>
                <a:spcPct val="0"/>
              </a:spcAft>
              <a:defRPr sz="2800">
                <a:solidFill>
                  <a:schemeClr val="tx2"/>
                </a:solidFill>
                <a:latin typeface="Arial" pitchFamily="34" charset="0"/>
              </a:defRPr>
            </a:lvl6pPr>
            <a:lvl7pPr marL="2971349" indent="-228566" defTabSz="903151" eaLnBrk="0" fontAlgn="base" hangingPunct="0">
              <a:spcBef>
                <a:spcPct val="0"/>
              </a:spcBef>
              <a:spcAft>
                <a:spcPct val="0"/>
              </a:spcAft>
              <a:defRPr sz="2800">
                <a:solidFill>
                  <a:schemeClr val="tx2"/>
                </a:solidFill>
                <a:latin typeface="Arial" pitchFamily="34" charset="0"/>
              </a:defRPr>
            </a:lvl7pPr>
            <a:lvl8pPr marL="3428480" indent="-228566" defTabSz="903151" eaLnBrk="0" fontAlgn="base" hangingPunct="0">
              <a:spcBef>
                <a:spcPct val="0"/>
              </a:spcBef>
              <a:spcAft>
                <a:spcPct val="0"/>
              </a:spcAft>
              <a:defRPr sz="2800">
                <a:solidFill>
                  <a:schemeClr val="tx2"/>
                </a:solidFill>
                <a:latin typeface="Arial" pitchFamily="34" charset="0"/>
              </a:defRPr>
            </a:lvl8pPr>
            <a:lvl9pPr marL="3885613" indent="-228566" defTabSz="903151" eaLnBrk="0" fontAlgn="base" hangingPunct="0">
              <a:spcBef>
                <a:spcPct val="0"/>
              </a:spcBef>
              <a:spcAft>
                <a:spcPct val="0"/>
              </a:spcAft>
              <a:defRPr sz="2800">
                <a:solidFill>
                  <a:schemeClr val="tx2"/>
                </a:solidFill>
                <a:latin typeface="Arial" pitchFamily="34" charset="0"/>
              </a:defRPr>
            </a:lvl9pPr>
          </a:lstStyle>
          <a:p>
            <a:pPr eaLnBrk="1" hangingPunct="1"/>
            <a:fld id="{B191F6A2-ECA0-43DC-A94F-B838B31A2729}" type="slidenum">
              <a:rPr lang="en-US" altLang="en-US" sz="1200">
                <a:solidFill>
                  <a:schemeClr val="tx1"/>
                </a:solidFill>
              </a:rPr>
              <a:pPr eaLnBrk="1" hangingPunct="1"/>
              <a:t>26</a:t>
            </a:fld>
            <a:endParaRPr lang="en-US" altLang="en-US" sz="1200" dirty="0">
              <a:solidFill>
                <a:schemeClr val="tx1"/>
              </a:solidFill>
            </a:endParaRPr>
          </a:p>
        </p:txBody>
      </p:sp>
    </p:spTree>
    <p:extLst>
      <p:ext uri="{BB962C8B-B14F-4D97-AF65-F5344CB8AC3E}">
        <p14:creationId xmlns:p14="http://schemas.microsoft.com/office/powerpoint/2010/main" val="1790455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Base</a:t>
            </a:r>
            <a:r>
              <a:rPr lang="en-US" altLang="en-US" baseline="0" dirty="0">
                <a:latin typeface="Arial" pitchFamily="34" charset="0"/>
              </a:rPr>
              <a:t>: power is needed all the time, 24/7</a:t>
            </a:r>
          </a:p>
          <a:p>
            <a:r>
              <a:rPr lang="en-US" altLang="en-US" baseline="0" dirty="0">
                <a:latin typeface="Arial" pitchFamily="34" charset="0"/>
              </a:rPr>
              <a:t>Intermediate: additional power needed during higher usages times (M-F and summer &amp; winter periods)</a:t>
            </a:r>
          </a:p>
          <a:p>
            <a:r>
              <a:rPr lang="en-US" altLang="en-US" baseline="0" dirty="0">
                <a:latin typeface="Arial" pitchFamily="34" charset="0"/>
              </a:rPr>
              <a:t>Peaking: maximum usage (extreme temperatures &amp; emergencies)</a:t>
            </a:r>
          </a:p>
          <a:p>
            <a:pPr marL="0" indent="0">
              <a:buFontTx/>
              <a:buNone/>
            </a:pPr>
            <a:r>
              <a:rPr lang="en-US" altLang="en-US" baseline="0" dirty="0">
                <a:latin typeface="Arial" pitchFamily="34" charset="0"/>
              </a:rPr>
              <a:t>Power Plant is now a peaking resource (Base prior to 2017).</a:t>
            </a:r>
          </a:p>
          <a:p>
            <a:pPr marL="0" indent="0">
              <a:buFontTx/>
              <a:buNone/>
            </a:pPr>
            <a:r>
              <a:rPr lang="en-US" altLang="en-US" baseline="0" dirty="0">
                <a:latin typeface="Arial" pitchFamily="34" charset="0"/>
              </a:rPr>
              <a:t>We are short on base load needs, 6-8MW, and are working to secure this.</a:t>
            </a:r>
            <a:endParaRPr lang="en-US" altLang="en-US" dirty="0">
              <a:latin typeface="Arial" pitchFamily="34" charset="0"/>
            </a:endParaRP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51" eaLnBrk="0" hangingPunct="0">
              <a:defRPr sz="2800">
                <a:solidFill>
                  <a:schemeClr val="tx2"/>
                </a:solidFill>
                <a:latin typeface="Arial" pitchFamily="34" charset="0"/>
              </a:defRPr>
            </a:lvl1pPr>
            <a:lvl2pPr marL="742838" indent="-285706" defTabSz="903151" eaLnBrk="0" hangingPunct="0">
              <a:defRPr sz="2800">
                <a:solidFill>
                  <a:schemeClr val="tx2"/>
                </a:solidFill>
                <a:latin typeface="Arial" pitchFamily="34" charset="0"/>
              </a:defRPr>
            </a:lvl2pPr>
            <a:lvl3pPr marL="1142827" indent="-228566" defTabSz="903151" eaLnBrk="0" hangingPunct="0">
              <a:defRPr sz="2800">
                <a:solidFill>
                  <a:schemeClr val="tx2"/>
                </a:solidFill>
                <a:latin typeface="Arial" pitchFamily="34" charset="0"/>
              </a:defRPr>
            </a:lvl3pPr>
            <a:lvl4pPr marL="1599958" indent="-228566" defTabSz="903151" eaLnBrk="0" hangingPunct="0">
              <a:defRPr sz="2800">
                <a:solidFill>
                  <a:schemeClr val="tx2"/>
                </a:solidFill>
                <a:latin typeface="Arial" pitchFamily="34" charset="0"/>
              </a:defRPr>
            </a:lvl4pPr>
            <a:lvl5pPr marL="2057088" indent="-228566" defTabSz="903151" eaLnBrk="0" hangingPunct="0">
              <a:defRPr sz="2800">
                <a:solidFill>
                  <a:schemeClr val="tx2"/>
                </a:solidFill>
                <a:latin typeface="Arial" pitchFamily="34" charset="0"/>
              </a:defRPr>
            </a:lvl5pPr>
            <a:lvl6pPr marL="2514219" indent="-228566" defTabSz="903151" eaLnBrk="0" fontAlgn="base" hangingPunct="0">
              <a:spcBef>
                <a:spcPct val="0"/>
              </a:spcBef>
              <a:spcAft>
                <a:spcPct val="0"/>
              </a:spcAft>
              <a:defRPr sz="2800">
                <a:solidFill>
                  <a:schemeClr val="tx2"/>
                </a:solidFill>
                <a:latin typeface="Arial" pitchFamily="34" charset="0"/>
              </a:defRPr>
            </a:lvl6pPr>
            <a:lvl7pPr marL="2971349" indent="-228566" defTabSz="903151" eaLnBrk="0" fontAlgn="base" hangingPunct="0">
              <a:spcBef>
                <a:spcPct val="0"/>
              </a:spcBef>
              <a:spcAft>
                <a:spcPct val="0"/>
              </a:spcAft>
              <a:defRPr sz="2800">
                <a:solidFill>
                  <a:schemeClr val="tx2"/>
                </a:solidFill>
                <a:latin typeface="Arial" pitchFamily="34" charset="0"/>
              </a:defRPr>
            </a:lvl7pPr>
            <a:lvl8pPr marL="3428480" indent="-228566" defTabSz="903151" eaLnBrk="0" fontAlgn="base" hangingPunct="0">
              <a:spcBef>
                <a:spcPct val="0"/>
              </a:spcBef>
              <a:spcAft>
                <a:spcPct val="0"/>
              </a:spcAft>
              <a:defRPr sz="2800">
                <a:solidFill>
                  <a:schemeClr val="tx2"/>
                </a:solidFill>
                <a:latin typeface="Arial" pitchFamily="34" charset="0"/>
              </a:defRPr>
            </a:lvl8pPr>
            <a:lvl9pPr marL="3885613" indent="-228566" defTabSz="903151" eaLnBrk="0" fontAlgn="base" hangingPunct="0">
              <a:spcBef>
                <a:spcPct val="0"/>
              </a:spcBef>
              <a:spcAft>
                <a:spcPct val="0"/>
              </a:spcAft>
              <a:defRPr sz="2800">
                <a:solidFill>
                  <a:schemeClr val="tx2"/>
                </a:solidFill>
                <a:latin typeface="Arial" pitchFamily="34" charset="0"/>
              </a:defRPr>
            </a:lvl9pPr>
          </a:lstStyle>
          <a:p>
            <a:pPr eaLnBrk="1" hangingPunct="1"/>
            <a:fld id="{248CA67C-9591-4228-99DF-F186A88B473F}" type="slidenum">
              <a:rPr lang="en-US" altLang="en-US" sz="1200">
                <a:solidFill>
                  <a:schemeClr val="tx1"/>
                </a:solidFill>
              </a:rPr>
              <a:pPr eaLnBrk="1" hangingPunct="1"/>
              <a:t>27</a:t>
            </a:fld>
            <a:endParaRPr lang="en-US" altLang="en-US" sz="1200" dirty="0">
              <a:solidFill>
                <a:schemeClr val="tx1"/>
              </a:solidFill>
            </a:endParaRPr>
          </a:p>
        </p:txBody>
      </p:sp>
    </p:spTree>
    <p:extLst>
      <p:ext uri="{BB962C8B-B14F-4D97-AF65-F5344CB8AC3E}">
        <p14:creationId xmlns:p14="http://schemas.microsoft.com/office/powerpoint/2010/main" val="111456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exploring and making investments in alternative,</a:t>
            </a:r>
            <a:r>
              <a:rPr lang="en-US" baseline="0" dirty="0"/>
              <a:t> l</a:t>
            </a:r>
            <a:r>
              <a:rPr lang="en-US" dirty="0"/>
              <a:t>ong term power supply options to hedge rapidly escalating energy costs in the early 2000 time period.  The 18 month recession in 2008-09, shale gas development and coal plant shut-downs replaced by new gas generation changed the energy market in a profound way.</a:t>
            </a:r>
          </a:p>
          <a:p>
            <a:r>
              <a:rPr lang="en-US" dirty="0"/>
              <a:t>Wholesale market has fundamentally shifted the way we operate the plant</a:t>
            </a:r>
            <a:r>
              <a:rPr lang="en-US" baseline="0" dirty="0"/>
              <a:t> since 2009.</a:t>
            </a:r>
            <a:r>
              <a:rPr lang="en-US" dirty="0"/>
              <a:t>  The past three years, we dropped backed to one unit (2 during winter &amp; summer periods).  In 2017, the new EPA regulations went into effect, limiting operation on the coal units to 10% and converting the largest coal unit to natural gas.</a:t>
            </a:r>
          </a:p>
          <a:p>
            <a:r>
              <a:rPr lang="en-US" dirty="0"/>
              <a:t>How</a:t>
            </a:r>
            <a:r>
              <a:rPr lang="en-US" baseline="0" dirty="0"/>
              <a:t> long this cycle continues is up to the economy, global influences, energy policy &amp; cost of natural gas. Our coal costs $2.52/MMBtu. Gas ranged from $2.30-3.80/MMBtu.</a:t>
            </a:r>
          </a:p>
          <a:p>
            <a:r>
              <a:rPr lang="en-US" baseline="0" dirty="0"/>
              <a:t>Source: AMP</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28</a:t>
            </a:fld>
            <a:endParaRPr lang="en-US" dirty="0"/>
          </a:p>
        </p:txBody>
      </p:sp>
    </p:spTree>
    <p:extLst>
      <p:ext uri="{BB962C8B-B14F-4D97-AF65-F5344CB8AC3E}">
        <p14:creationId xmlns:p14="http://schemas.microsoft.com/office/powerpoint/2010/main" val="927774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the past 5 years.  Power Plant is Blue (50/50 coal &amp; gas in 2018). Total renewables are 21.5% in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29</a:t>
            </a:fld>
            <a:endParaRPr lang="en-US" dirty="0"/>
          </a:p>
        </p:txBody>
      </p:sp>
    </p:spTree>
    <p:extLst>
      <p:ext uri="{BB962C8B-B14F-4D97-AF65-F5344CB8AC3E}">
        <p14:creationId xmlns:p14="http://schemas.microsoft.com/office/powerpoint/2010/main" val="224523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City Council presentation (insert after slide 2) </a:t>
            </a:r>
          </a:p>
          <a:p>
            <a:r>
              <a:rPr lang="en-US" dirty="0"/>
              <a:t>Wastewater</a:t>
            </a:r>
            <a:r>
              <a:rPr lang="en-US" baseline="0" dirty="0"/>
              <a:t> U</a:t>
            </a:r>
            <a:r>
              <a:rPr lang="en-US" dirty="0"/>
              <a:t>tility site.</a:t>
            </a:r>
          </a:p>
          <a:p>
            <a:r>
              <a:rPr lang="en-US" dirty="0"/>
              <a:t>AMP’s 3 peaking diesel units (5.5MW)</a:t>
            </a:r>
            <a:r>
              <a:rPr lang="en-US" baseline="0" dirty="0"/>
              <a:t> are just to the north of the grounds.</a:t>
            </a:r>
          </a:p>
          <a:p>
            <a:r>
              <a:rPr lang="en-US" baseline="0" dirty="0"/>
              <a:t>One of the two new solar sites is located south of the plant (across the creek) .</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a:t>
            </a:fld>
            <a:endParaRPr lang="en-US" dirty="0"/>
          </a:p>
        </p:txBody>
      </p:sp>
    </p:spTree>
    <p:extLst>
      <p:ext uri="{BB962C8B-B14F-4D97-AF65-F5344CB8AC3E}">
        <p14:creationId xmlns:p14="http://schemas.microsoft.com/office/powerpoint/2010/main" val="3787117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biggest expense, ~55% of our total costs to operate the utility.  Rapidly increasing transmission cost are a concern.  It was one of two top issues discussed with our legislators in Washington earlier this year.</a:t>
            </a:r>
          </a:p>
          <a:p>
            <a:r>
              <a:rPr lang="en-US" dirty="0"/>
              <a:t>These were $1M in 2010 (~$250k in 2006 when the transmission system was turned over to a single operator).  The next slide shows this issue in more detail.</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30</a:t>
            </a:fld>
            <a:endParaRPr lang="en-US" dirty="0"/>
          </a:p>
        </p:txBody>
      </p:sp>
    </p:spTree>
    <p:extLst>
      <p:ext uri="{BB962C8B-B14F-4D97-AF65-F5344CB8AC3E}">
        <p14:creationId xmlns:p14="http://schemas.microsoft.com/office/powerpoint/2010/main" val="4285153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AEP is the transmission owner.  PJM is the transmission or grid operator (in multiple states) in our region.  We pay fees to both.</a:t>
            </a:r>
          </a:p>
          <a:p>
            <a:r>
              <a:rPr lang="en-US" dirty="0"/>
              <a:t>Number in (</a:t>
            </a:r>
            <a:r>
              <a:rPr lang="en-US" dirty="0">
                <a:solidFill>
                  <a:srgbClr val="FF0000"/>
                </a:solidFill>
              </a:rPr>
              <a:t>red</a:t>
            </a:r>
            <a:r>
              <a:rPr lang="en-US" dirty="0"/>
              <a:t>) shows the cost our customers have to pick up after credits generated by the Power Plant.</a:t>
            </a:r>
          </a:p>
          <a:p>
            <a:r>
              <a:rPr lang="en-US" dirty="0"/>
              <a:t>Transmission owners receive fees i.e. full cost recovery plus 10%+ ROE on upgrades and expansion of the grid.</a:t>
            </a:r>
          </a:p>
          <a:p>
            <a:r>
              <a:rPr lang="en-US" dirty="0"/>
              <a:t>Transmission credits are generated by the Power Plant or other load reduction measures during peak periods.</a:t>
            </a:r>
          </a:p>
          <a:p>
            <a:r>
              <a:rPr lang="en-US" dirty="0"/>
              <a:t>Everyone can help in this effort.  The more we reduce, the more everyone saves.</a:t>
            </a:r>
          </a:p>
          <a:p>
            <a:r>
              <a:rPr lang="en-US" dirty="0"/>
              <a:t>2018 &amp; forward based on us meeting the top 5 peak demands (5CP’s) during the year.  Generator 9 estimated transmission credit is $1.2M, Generator 10 $2.4M, Generator 11 $2.7M.</a:t>
            </a:r>
          </a:p>
          <a:p>
            <a:r>
              <a:rPr lang="en-US" dirty="0"/>
              <a:t>The difference in 2017 was due to Generator 9’s outage (outage occurred in 2016 but financial impact not realized until following year).</a:t>
            </a:r>
          </a:p>
          <a:p>
            <a:r>
              <a:rPr lang="en-US" dirty="0"/>
              <a:t>Source: Transmission Fees &amp; Credits 2014-2022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31</a:t>
            </a:fld>
            <a:endParaRPr lang="en-US" dirty="0"/>
          </a:p>
        </p:txBody>
      </p:sp>
    </p:spTree>
    <p:extLst>
      <p:ext uri="{BB962C8B-B14F-4D97-AF65-F5344CB8AC3E}">
        <p14:creationId xmlns:p14="http://schemas.microsoft.com/office/powerpoint/2010/main" val="1017121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Most customers do not care where the energy come from.  We continue to focus on COST, RELIABILITY &amp; VALUE.</a:t>
            </a:r>
          </a:p>
          <a:p>
            <a:r>
              <a:rPr lang="en-US" dirty="0"/>
              <a:t>We’re at or above in commercial &amp; industrial rates compared to AEP &amp; FirstEnergy in our area.</a:t>
            </a:r>
          </a:p>
          <a:p>
            <a:r>
              <a:rPr lang="en-US" dirty="0"/>
              <a:t>Orrville’s rates were fixed the entire year.  Orrville 11 cents/kWh, AEP &amp; FE ~13 cents/kWh</a:t>
            </a:r>
          </a:p>
          <a:p>
            <a:r>
              <a:rPr lang="en-US" dirty="0"/>
              <a:t>Source:  2017 Orrville Rates, customer bills from AEP &amp; FE. </a:t>
            </a:r>
          </a:p>
        </p:txBody>
      </p:sp>
      <p:sp>
        <p:nvSpPr>
          <p:cNvPr id="4" name="Slide Number Placeholder 3"/>
          <p:cNvSpPr>
            <a:spLocks noGrp="1"/>
          </p:cNvSpPr>
          <p:nvPr>
            <p:ph type="sldNum" sz="quarter" idx="10"/>
          </p:nvPr>
        </p:nvSpPr>
        <p:spPr/>
        <p:txBody>
          <a:bodyPr/>
          <a:lstStyle/>
          <a:p>
            <a:fld id="{0B4C7DE8-E4AE-4A85-9FFE-259D094C162D}" type="slidenum">
              <a:rPr lang="en-US" smtClean="0"/>
              <a:t>32</a:t>
            </a:fld>
            <a:endParaRPr lang="en-US" dirty="0"/>
          </a:p>
        </p:txBody>
      </p:sp>
    </p:spTree>
    <p:extLst>
      <p:ext uri="{BB962C8B-B14F-4D97-AF65-F5344CB8AC3E}">
        <p14:creationId xmlns:p14="http://schemas.microsoft.com/office/powerpoint/2010/main" val="482302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APPA member (i.e. Public Power Utilities) range 8.37-37.34 (Hawaii)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APPA Stats and Facts 2017</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33</a:t>
            </a:fld>
            <a:endParaRPr lang="en-US" dirty="0"/>
          </a:p>
        </p:txBody>
      </p:sp>
    </p:spTree>
    <p:extLst>
      <p:ext uri="{BB962C8B-B14F-4D97-AF65-F5344CB8AC3E}">
        <p14:creationId xmlns:p14="http://schemas.microsoft.com/office/powerpoint/2010/main" val="118739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for City Council presentation.</a:t>
            </a:r>
          </a:p>
          <a:p>
            <a:r>
              <a:rPr lang="en-US" dirty="0"/>
              <a:t>Orrville Generation (peaking only)- Cost when just operating for transmission system peaks.</a:t>
            </a:r>
          </a:p>
          <a:p>
            <a:r>
              <a:rPr lang="en-US" dirty="0"/>
              <a:t>Orrville Generation (63MW)- Cost when operating plant beyond transmission peak hours.</a:t>
            </a:r>
          </a:p>
          <a:p>
            <a:r>
              <a:rPr lang="en-US" dirty="0"/>
              <a:t>Avg. Incremental Cost- Variable cost (mainly fuel) to put addition MW’s out for coal units. Use this to evaluate wholesale market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Avg. Incremental Cost, Gas- Variable cost (mainly fuel) to put addition MW’s out on gas unit. Use this to evaluate wholesale market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PJM/Pool Incremental See Price- Price we use to determine if we want to make sale into market if entire plant is on line (includes mark-up to make sure we end up in the black on the transaction).</a:t>
            </a:r>
          </a:p>
          <a:p>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34</a:t>
            </a:fld>
            <a:endParaRPr lang="en-US" dirty="0"/>
          </a:p>
        </p:txBody>
      </p:sp>
    </p:spTree>
    <p:extLst>
      <p:ext uri="{BB962C8B-B14F-4D97-AF65-F5344CB8AC3E}">
        <p14:creationId xmlns:p14="http://schemas.microsoft.com/office/powerpoint/2010/main" val="2890251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Delete for City Council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Power Plant was supplying more energy prior to AMP projects which started in 2012.</a:t>
            </a:r>
            <a:r>
              <a:rPr lang="en-US" dirty="0"/>
              <a:t> </a:t>
            </a:r>
            <a:r>
              <a:rPr lang="en-US" sz="1200" b="0" i="0" u="none" strike="noStrike" kern="1200" dirty="0">
                <a:solidFill>
                  <a:schemeClr val="tx1"/>
                </a:solidFill>
                <a:effectLst/>
                <a:latin typeface="+mn-lt"/>
                <a:ea typeface="+mn-ea"/>
                <a:cs typeface="+mn-cs"/>
              </a:rPr>
              <a:t>Production costs are declining. Wholesale sales declining</a:t>
            </a:r>
            <a:r>
              <a:rPr lang="en-US" dirty="0"/>
              <a:t> </a:t>
            </a:r>
            <a:r>
              <a:rPr lang="en-US" sz="1200" b="0" i="0" u="none" strike="noStrike" kern="1200" dirty="0">
                <a:solidFill>
                  <a:schemeClr val="tx1"/>
                </a:solidFill>
                <a:effectLst/>
                <a:latin typeface="+mn-lt"/>
                <a:ea typeface="+mn-ea"/>
                <a:cs typeface="+mn-cs"/>
              </a:rPr>
              <a:t>which takes away ability to off-set our total cost.  We are working on narrowing the gap.</a:t>
            </a:r>
            <a:r>
              <a:rPr lang="en-US" dirty="0"/>
              <a:t> </a:t>
            </a:r>
            <a:r>
              <a:rPr lang="en-US" sz="1200" b="0" i="0" u="none" strike="noStrike" kern="1200" dirty="0">
                <a:solidFill>
                  <a:schemeClr val="tx1"/>
                </a:solidFill>
                <a:effectLst/>
                <a:latin typeface="+mn-lt"/>
                <a:ea typeface="+mn-ea"/>
                <a:cs typeface="+mn-cs"/>
              </a:rPr>
              <a:t>2018 are projected (should be lower).</a:t>
            </a:r>
            <a:r>
              <a:rPr lang="en-US" dirty="0"/>
              <a:t> </a:t>
            </a:r>
            <a:r>
              <a:rPr lang="en-US" sz="1200" b="0" i="0" u="none" strike="noStrike" kern="1200" dirty="0">
                <a:solidFill>
                  <a:schemeClr val="tx1"/>
                </a:solidFill>
                <a:effectLst/>
                <a:latin typeface="+mn-lt"/>
                <a:ea typeface="+mn-ea"/>
                <a:cs typeface="+mn-cs"/>
              </a:rPr>
              <a:t>2014 increase in sales due to polar vortex.</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Peak plant capacity factor was 80% in 2008.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‘Presentation-Data for Power Plant Reorganization PPT-Revised 4-3-18’</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35</a:t>
            </a:fld>
            <a:endParaRPr lang="en-US" dirty="0"/>
          </a:p>
        </p:txBody>
      </p:sp>
    </p:spTree>
    <p:extLst>
      <p:ext uri="{BB962C8B-B14F-4D97-AF65-F5344CB8AC3E}">
        <p14:creationId xmlns:p14="http://schemas.microsoft.com/office/powerpoint/2010/main" val="126330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Delete for City Council presentation.</a:t>
            </a:r>
          </a:p>
          <a:p>
            <a:r>
              <a:rPr lang="en-US" sz="1200" b="0" i="0" u="none" strike="noStrike" kern="1200" dirty="0">
                <a:solidFill>
                  <a:schemeClr val="tx1"/>
                </a:solidFill>
                <a:effectLst/>
                <a:latin typeface="+mn-lt"/>
                <a:ea typeface="+mn-ea"/>
                <a:cs typeface="+mn-cs"/>
              </a:rPr>
              <a:t>2014-2015 the beginning of decline of wholesale market prices &amp; EPA regulation impacts on us.</a:t>
            </a:r>
            <a:r>
              <a:rPr lang="en-US" dirty="0"/>
              <a:t> </a:t>
            </a:r>
          </a:p>
          <a:p>
            <a:r>
              <a:rPr lang="en-US" dirty="0"/>
              <a:t>Expecting Production &amp; Payroll costs to be lower.  Figures shown are based on 2018 Final Appropriations.  P/R costs for 2016-17 are flat despite lower personnel due to retirement payouts.  This will become more apparent in 2018.</a:t>
            </a:r>
          </a:p>
          <a:p>
            <a:r>
              <a:rPr lang="en-US" dirty="0"/>
              <a:t>From ‘Presentation-Data for Power Plant Reorganization PPT-Revised 4-3-18’</a:t>
            </a:r>
          </a:p>
        </p:txBody>
      </p:sp>
      <p:sp>
        <p:nvSpPr>
          <p:cNvPr id="4" name="Slide Number Placeholder 3"/>
          <p:cNvSpPr>
            <a:spLocks noGrp="1"/>
          </p:cNvSpPr>
          <p:nvPr>
            <p:ph type="sldNum" sz="quarter" idx="10"/>
          </p:nvPr>
        </p:nvSpPr>
        <p:spPr/>
        <p:txBody>
          <a:bodyPr/>
          <a:lstStyle/>
          <a:p>
            <a:fld id="{C273C452-0A69-4287-B36B-8F027A5FEFCB}" type="slidenum">
              <a:rPr lang="en-US" smtClean="0"/>
              <a:pPr/>
              <a:t>36</a:t>
            </a:fld>
            <a:endParaRPr lang="en-US" dirty="0"/>
          </a:p>
        </p:txBody>
      </p:sp>
    </p:spTree>
    <p:extLst>
      <p:ext uri="{BB962C8B-B14F-4D97-AF65-F5344CB8AC3E}">
        <p14:creationId xmlns:p14="http://schemas.microsoft.com/office/powerpoint/2010/main" val="3191906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Delete for City Council presentation.</a:t>
            </a:r>
          </a:p>
          <a:p>
            <a:r>
              <a:rPr lang="en-US" dirty="0"/>
              <a:t>Notes:  1986 included for reference.  Shift in wholesale sales and purchase power since 2014 (which was a good year due to polar vortex).  Purchase power increased in 2012 due to new AMP projects &amp; lower market prices.  2018 wholesale sale projected around $1.5M.</a:t>
            </a:r>
          </a:p>
          <a:p>
            <a:r>
              <a:rPr lang="en-US" dirty="0"/>
              <a:t>From finance </a:t>
            </a:r>
            <a:r>
              <a:rPr lang="en-US" dirty="0" err="1"/>
              <a:t>oper</a:t>
            </a:r>
            <a:r>
              <a:rPr lang="en-US" dirty="0"/>
              <a:t> data &amp; cost history from 1986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37</a:t>
            </a:fld>
            <a:endParaRPr lang="en-US" dirty="0"/>
          </a:p>
        </p:txBody>
      </p:sp>
    </p:spTree>
    <p:extLst>
      <p:ext uri="{BB962C8B-B14F-4D97-AF65-F5344CB8AC3E}">
        <p14:creationId xmlns:p14="http://schemas.microsoft.com/office/powerpoint/2010/main" val="1427533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Trees caused us more problems this year.  We have increase our efforts &amp; expenditures. I believe there are a lot of squirrels in the unknown category.</a:t>
            </a:r>
          </a:p>
          <a:p>
            <a:r>
              <a:rPr lang="en-US" dirty="0"/>
              <a:t>From APPA Annual Benchmarking Report eReliability Tracker.  Despite this, we received national recognition for reliability in 2017.</a:t>
            </a:r>
          </a:p>
          <a:p>
            <a:r>
              <a:rPr lang="en-US" dirty="0"/>
              <a:t>The next few slides gives a national view on a few topics.</a:t>
            </a:r>
          </a:p>
        </p:txBody>
      </p:sp>
      <p:sp>
        <p:nvSpPr>
          <p:cNvPr id="4" name="Slide Number Placeholder 3"/>
          <p:cNvSpPr>
            <a:spLocks noGrp="1"/>
          </p:cNvSpPr>
          <p:nvPr>
            <p:ph type="sldNum" sz="quarter" idx="10"/>
          </p:nvPr>
        </p:nvSpPr>
        <p:spPr/>
        <p:txBody>
          <a:bodyPr/>
          <a:lstStyle/>
          <a:p>
            <a:fld id="{C273C452-0A69-4287-B36B-8F027A5FEFCB}" type="slidenum">
              <a:rPr lang="en-US" smtClean="0"/>
              <a:pPr/>
              <a:t>38</a:t>
            </a:fld>
            <a:endParaRPr lang="en-US" dirty="0"/>
          </a:p>
        </p:txBody>
      </p:sp>
    </p:spTree>
    <p:extLst>
      <p:ext uri="{BB962C8B-B14F-4D97-AF65-F5344CB8AC3E}">
        <p14:creationId xmlns:p14="http://schemas.microsoft.com/office/powerpoint/2010/main" val="3727610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lot of progress for the electric industry and us!</a:t>
            </a:r>
          </a:p>
          <a:p>
            <a:r>
              <a:rPr lang="en-US" dirty="0"/>
              <a:t>Our significant emission reductions were the main driver of EPA settlement. We ended up well below the annual required limits.</a:t>
            </a:r>
          </a:p>
          <a:p>
            <a:r>
              <a:rPr lang="en-US" dirty="0"/>
              <a:t>SO2=Sulfur dioxides, NOx=Nitrogen oxides, Particulates=Ash, non-combustible particles contained in smoke.  Our decreases are mainly due to converting the largest unit to natural gas &amp; limiting the operations of the coal units to 10%.</a:t>
            </a:r>
          </a:p>
          <a:p>
            <a:r>
              <a:rPr lang="en-US" dirty="0"/>
              <a:t>Very telling national stat’s.  Energy usage up 36% while still making </a:t>
            </a:r>
            <a:r>
              <a:rPr lang="en-US" u="sng" dirty="0"/>
              <a:t>huge</a:t>
            </a:r>
            <a:r>
              <a:rPr lang="en-US" dirty="0"/>
              <a:t> strides in reductions.</a:t>
            </a:r>
          </a:p>
          <a:p>
            <a:r>
              <a:rPr lang="en-US" dirty="0"/>
              <a:t>The next chart will show you how it was done.</a:t>
            </a:r>
          </a:p>
          <a:p>
            <a:r>
              <a:rPr lang="en-US" dirty="0"/>
              <a:t>From Valuing the national investment in coal-based power generation plant air emissions controls report by APPA,EEI,NRECA 2018 report.  Plant emissions from EPA FER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39</a:t>
            </a:fld>
            <a:endParaRPr lang="en-US" dirty="0"/>
          </a:p>
        </p:txBody>
      </p:sp>
    </p:spTree>
    <p:extLst>
      <p:ext uri="{BB962C8B-B14F-4D97-AF65-F5344CB8AC3E}">
        <p14:creationId xmlns:p14="http://schemas.microsoft.com/office/powerpoint/2010/main" val="167067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facility manages the most complex and dynamic processes of all 3 utilities. </a:t>
            </a:r>
          </a:p>
          <a:p>
            <a:pPr defTabSz="917720">
              <a:defRPr/>
            </a:pPr>
            <a:r>
              <a:rPr lang="en-US" dirty="0"/>
              <a:t>We manage seven Industrial Pretreatment programs-Orrville must (required by law) enforce federal, state and local industry specific discharge limits and rules for the EPA.</a:t>
            </a:r>
          </a:p>
          <a:p>
            <a:pPr defTabSz="917720">
              <a:defRPr/>
            </a:pPr>
            <a:r>
              <a:rPr lang="en-US" dirty="0"/>
              <a:t>Bob has been with us 32 yrs.</a:t>
            </a:r>
          </a:p>
          <a:p>
            <a:pPr defTabSz="917720">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your money.  Scale on the left side is in MILLIONS.</a:t>
            </a:r>
          </a:p>
          <a:p>
            <a:r>
              <a:rPr lang="en-US" dirty="0"/>
              <a:t>Annual investment in environmental controls.</a:t>
            </a:r>
          </a:p>
          <a:p>
            <a:r>
              <a:rPr lang="en-US" dirty="0"/>
              <a:t>I don’t have to remind you who was in the White House from 2009-2016.  About $60B was spent during this time.</a:t>
            </a:r>
          </a:p>
          <a:p>
            <a:r>
              <a:rPr lang="en-US" dirty="0"/>
              <a:t>From ‘Valuing the national investment in coal-based power generation plant air emissions controls report by APPA,EEI,NRECA, 2018’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40</a:t>
            </a:fld>
            <a:endParaRPr lang="en-US" dirty="0"/>
          </a:p>
        </p:txBody>
      </p:sp>
    </p:spTree>
    <p:extLst>
      <p:ext uri="{BB962C8B-B14F-4D97-AF65-F5344CB8AC3E}">
        <p14:creationId xmlns:p14="http://schemas.microsoft.com/office/powerpoint/2010/main" val="1475163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generation sources. Most additions in 2017 were gas 49%, wind 29%, solar 20%.  Coal decreased as expected.</a:t>
            </a:r>
          </a:p>
          <a:p>
            <a:r>
              <a:rPr lang="en-US" dirty="0"/>
              <a:t>From 2018 America’s Electric Generation capacity 2018 Update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41</a:t>
            </a:fld>
            <a:endParaRPr lang="en-US" dirty="0"/>
          </a:p>
        </p:txBody>
      </p:sp>
    </p:spTree>
    <p:extLst>
      <p:ext uri="{BB962C8B-B14F-4D97-AF65-F5344CB8AC3E}">
        <p14:creationId xmlns:p14="http://schemas.microsoft.com/office/powerpoint/2010/main" val="2054566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US consumption.  Coal will still be around for a while but about half what it was in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U.S. Energy Information Administration, </a:t>
            </a:r>
            <a:r>
              <a:rPr lang="en-US" sz="1200" i="1" u="none" strike="noStrike" kern="1200" dirty="0">
                <a:solidFill>
                  <a:schemeClr val="tx1"/>
                </a:solidFill>
                <a:effectLst/>
                <a:latin typeface="+mn-lt"/>
                <a:ea typeface="+mn-ea"/>
                <a:cs typeface="+mn-cs"/>
                <a:hlinkClick r:id="rId3"/>
              </a:rPr>
              <a:t>Annual Energy Outlook 2016</a:t>
            </a:r>
            <a:r>
              <a:rPr lang="en-US" sz="1200" kern="1200" dirty="0">
                <a:solidFill>
                  <a:schemeClr val="tx1"/>
                </a:solidFill>
                <a:effectLst/>
                <a:latin typeface="+mn-lt"/>
                <a:ea typeface="+mn-ea"/>
                <a:cs typeface="+mn-cs"/>
              </a:rPr>
              <a:t> Reference case</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42</a:t>
            </a:fld>
            <a:endParaRPr lang="en-US" dirty="0"/>
          </a:p>
        </p:txBody>
      </p:sp>
    </p:spTree>
    <p:extLst>
      <p:ext uri="{BB962C8B-B14F-4D97-AF65-F5344CB8AC3E}">
        <p14:creationId xmlns:p14="http://schemas.microsoft.com/office/powerpoint/2010/main" val="2533635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&amp; market purchases allow us to diversify to lower our risk exposure due</a:t>
            </a:r>
            <a:r>
              <a:rPr lang="en-US" baseline="0" dirty="0"/>
              <a:t> to environmental &amp; regulatory uncertainty, energy market &amp; fuel volatility as well as positioning ourselves for future challenges at the power plant.</a:t>
            </a:r>
          </a:p>
          <a:p>
            <a:r>
              <a:rPr lang="en-US" baseline="0" dirty="0"/>
              <a:t>We received about 61% of our energy from the projects in 2017 (the balance came from market purchases 24.1% and the power plant 14.6%).</a:t>
            </a:r>
          </a:p>
          <a:p>
            <a:r>
              <a:rPr lang="en-US" baseline="0" dirty="0"/>
              <a:t>NYPA ( a federal allocation from the New York Power Agency) 8,200MWh’s (94% LF and about 1.5% of our total energy) in 2017.  We receive a little less than 1MW from this federally allocated project.  It’s the least expense of all of our energy sources.</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43</a:t>
            </a:fld>
            <a:endParaRPr lang="en-US" dirty="0"/>
          </a:p>
        </p:txBody>
      </p:sp>
    </p:spTree>
    <p:extLst>
      <p:ext uri="{BB962C8B-B14F-4D97-AF65-F5344CB8AC3E}">
        <p14:creationId xmlns:p14="http://schemas.microsoft.com/office/powerpoint/2010/main" val="127471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hydro projects.  </a:t>
            </a:r>
          </a:p>
          <a:p>
            <a:r>
              <a:rPr lang="en-US" dirty="0"/>
              <a:t>These were the largest undertaking of hydro development in the US for decades, 4 plants,</a:t>
            </a:r>
            <a:r>
              <a:rPr lang="en-US" baseline="0" dirty="0"/>
              <a:t> </a:t>
            </a:r>
            <a:r>
              <a:rPr lang="en-US" dirty="0"/>
              <a:t>350MW, $3.5B project.</a:t>
            </a:r>
          </a:p>
          <a:p>
            <a:r>
              <a:rPr lang="en-US" dirty="0"/>
              <a:t>Only 3% of the ~84,000 existing</a:t>
            </a:r>
            <a:r>
              <a:rPr lang="en-US" baseline="0" dirty="0"/>
              <a:t> dams in the US produce electricity.</a:t>
            </a:r>
            <a:endParaRPr lang="en-US" dirty="0"/>
          </a:p>
          <a:p>
            <a:r>
              <a:rPr lang="en-US" dirty="0"/>
              <a:t>These are views of the Phase I hydro project owned by AMP</a:t>
            </a:r>
            <a:r>
              <a:rPr lang="en-US" baseline="0" dirty="0"/>
              <a:t> members </a:t>
            </a:r>
            <a:r>
              <a:rPr lang="en-US" dirty="0"/>
              <a:t>developed along the Ohio River on existing locks &amp; dams. </a:t>
            </a:r>
          </a:p>
          <a:p>
            <a:r>
              <a:rPr lang="en-US" dirty="0"/>
              <a:t>Orrville has 11.7MW.  Phase I,</a:t>
            </a:r>
            <a:r>
              <a:rPr lang="en-US" baseline="0" dirty="0"/>
              <a:t> 79 participants, Phase II, 48 participants. </a:t>
            </a:r>
            <a:endParaRPr lang="en-US" dirty="0"/>
          </a:p>
          <a:p>
            <a:r>
              <a:rPr lang="en-US" dirty="0"/>
              <a:t>These projects took 4-5 years to construct</a:t>
            </a:r>
            <a:r>
              <a:rPr lang="en-US" baseline="0" dirty="0"/>
              <a:t> and be around for over 80+ years.</a:t>
            </a:r>
          </a:p>
          <a:p>
            <a:r>
              <a:rPr lang="en-US" baseline="0" dirty="0"/>
              <a:t>High costs in the beginning (due to high capital), low cost energy after debt is retired in 2045 and 2049.</a:t>
            </a:r>
          </a:p>
          <a:p>
            <a:r>
              <a:rPr lang="en-US" baseline="0" dirty="0"/>
              <a:t>Each site excavated 2.5-4M cubic yards of material at a cost of $40-70M and used over 90,000 cubic yards of concrete for the power house.</a:t>
            </a:r>
          </a:p>
          <a:p>
            <a:r>
              <a:rPr lang="en-US" baseline="0" dirty="0"/>
              <a:t>Cannelton 88MW, Orrville 2.49MW (Phase I)</a:t>
            </a:r>
          </a:p>
          <a:p>
            <a:r>
              <a:rPr lang="en-US" baseline="0" dirty="0"/>
              <a:t>Smithland 76MW, Orrville 2.15MW (Phase I)</a:t>
            </a:r>
          </a:p>
          <a:p>
            <a:r>
              <a:rPr lang="en-US" baseline="0" dirty="0"/>
              <a:t>Willow Island 44MW, Orrville 1.25MW (Phase I)</a:t>
            </a:r>
          </a:p>
          <a:p>
            <a:r>
              <a:rPr lang="en-US" baseline="0" dirty="0"/>
              <a:t>Meldahl 112MW, Orrville 3.46MW (Phase II)</a:t>
            </a:r>
          </a:p>
          <a:p>
            <a:r>
              <a:rPr lang="en-US" baseline="0" dirty="0"/>
              <a:t>Greenup 70MW,  Orrville 2.25MW (Phase II)</a:t>
            </a:r>
          </a:p>
          <a:p>
            <a:r>
              <a:rPr lang="en-US" baseline="0" dirty="0"/>
              <a:t>Received 12.3% of our energy from these projects in 2017.</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44</a:t>
            </a:fld>
            <a:endParaRPr lang="en-US" dirty="0"/>
          </a:p>
        </p:txBody>
      </p:sp>
    </p:spTree>
    <p:extLst>
      <p:ext uri="{BB962C8B-B14F-4D97-AF65-F5344CB8AC3E}">
        <p14:creationId xmlns:p14="http://schemas.microsoft.com/office/powerpoint/2010/main" val="1117912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hydro’s are on existing lock &amp; dam systems (operated by the Army Corp. of Engineers) on the Ohio River. </a:t>
            </a:r>
          </a:p>
          <a:p>
            <a:r>
              <a:rPr lang="en-US" dirty="0"/>
              <a:t>We do not have involvement in the Belleville hydro project (other AMP members do however).</a:t>
            </a:r>
          </a:p>
          <a:p>
            <a:r>
              <a:rPr lang="en-US" dirty="0"/>
              <a:t>The change in river elevation provides the ‘power or head’ to turn the water turbines.  The greater the elevation change, the greater the output.</a:t>
            </a:r>
          </a:p>
          <a:p>
            <a:r>
              <a:rPr lang="en-US" dirty="0"/>
              <a:t>Three other hydro’s are located on the Ohio River.  New Martinsville (Hannibal hydro) is an AMP member.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45</a:t>
            </a:fld>
            <a:endParaRPr lang="en-US" dirty="0"/>
          </a:p>
        </p:txBody>
      </p:sp>
    </p:spTree>
    <p:extLst>
      <p:ext uri="{BB962C8B-B14F-4D97-AF65-F5344CB8AC3E}">
        <p14:creationId xmlns:p14="http://schemas.microsoft.com/office/powerpoint/2010/main" val="2052322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Cannelton inlet view before water-up (March 2014).</a:t>
            </a:r>
          </a:p>
          <a:p>
            <a:r>
              <a:rPr lang="en-US" dirty="0"/>
              <a:t>Most of the plant is under water when in service.  Plant is designed to be submerged.  In February 2018, Smithland hydro was overtopped 12’.</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46</a:t>
            </a:fld>
            <a:endParaRPr lang="en-US" dirty="0"/>
          </a:p>
        </p:txBody>
      </p:sp>
    </p:spTree>
    <p:extLst>
      <p:ext uri="{BB962C8B-B14F-4D97-AF65-F5344CB8AC3E}">
        <p14:creationId xmlns:p14="http://schemas.microsoft.com/office/powerpoint/2010/main" val="2523167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Cannelton</a:t>
            </a:r>
            <a:r>
              <a:rPr lang="en-US" baseline="0" dirty="0"/>
              <a:t> hydro.</a:t>
            </a:r>
          </a:p>
          <a:p>
            <a:r>
              <a:rPr lang="en-US" baseline="0" dirty="0"/>
              <a:t>Unit 3 commercial operation 1/27/16, Unit 2 commercial operation 3/22/16. Unit 1 in service 6/16/16.  Orrville owns 2.49MW of the 88MW plant.</a:t>
            </a:r>
          </a:p>
          <a:p>
            <a:r>
              <a:rPr lang="en-US" baseline="0" dirty="0"/>
              <a:t>Typical river operating water levels (~56’ difference).  We coordinate with the Corps of Engineers to maximize river pool levels and debris flushing.</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47</a:t>
            </a:fld>
            <a:endParaRPr lang="en-US" dirty="0"/>
          </a:p>
        </p:txBody>
      </p:sp>
    </p:spTree>
    <p:extLst>
      <p:ext uri="{BB962C8B-B14F-4D97-AF65-F5344CB8AC3E}">
        <p14:creationId xmlns:p14="http://schemas.microsoft.com/office/powerpoint/2010/main" val="4078566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Willow Island April 2016.</a:t>
            </a:r>
          </a:p>
          <a:p>
            <a:r>
              <a:rPr lang="en-US" dirty="0"/>
              <a:t>Commercial operation Unit 1 on 1/14/16, Unit 2 on 2/2/16.  Orrville owns 1.25MW of the 44MW plant.</a:t>
            </a:r>
          </a:p>
          <a:p>
            <a:r>
              <a:rPr lang="en-US" dirty="0"/>
              <a:t>Lock is on right with coal barges, dam in middle, hydro plant on left side.</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48</a:t>
            </a:fld>
            <a:endParaRPr lang="en-US" dirty="0"/>
          </a:p>
        </p:txBody>
      </p:sp>
    </p:spTree>
    <p:extLst>
      <p:ext uri="{BB962C8B-B14F-4D97-AF65-F5344CB8AC3E}">
        <p14:creationId xmlns:p14="http://schemas.microsoft.com/office/powerpoint/2010/main" val="1217385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Meldahl site today (Phase II), top left. On</a:t>
            </a:r>
            <a:r>
              <a:rPr lang="en-US" baseline="0" dirty="0"/>
              <a:t> Kentucky side of river. Plant in full commercial operation April 12</a:t>
            </a:r>
            <a:r>
              <a:rPr lang="en-US" baseline="30000" dirty="0"/>
              <a:t>th </a:t>
            </a:r>
            <a:r>
              <a:rPr lang="en-US" baseline="0" dirty="0"/>
              <a:t>2016 (Unit1 2/14/16, Unit 2 1/20/16, Unit 3 4/12/16).  Orrville owns 3.5MW of  the 105MW plant.</a:t>
            </a:r>
          </a:p>
          <a:p>
            <a:r>
              <a:rPr lang="en-US" baseline="0" dirty="0"/>
              <a:t>Greenup (Phase II), lower right, was built by the City of Hamilton in 1982 (licensed thru March 2026).  Orrville owns 2.3MW of the 70MW plant.</a:t>
            </a:r>
          </a:p>
          <a:p>
            <a:r>
              <a:rPr lang="en-US" baseline="0" dirty="0"/>
              <a:t>Hamilton owns 51.4%, AMP members 48.6% of both projects.</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49</a:t>
            </a:fld>
            <a:endParaRPr lang="en-US" dirty="0"/>
          </a:p>
        </p:txBody>
      </p:sp>
    </p:spTree>
    <p:extLst>
      <p:ext uri="{BB962C8B-B14F-4D97-AF65-F5344CB8AC3E}">
        <p14:creationId xmlns:p14="http://schemas.microsoft.com/office/powerpoint/2010/main" val="343195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the way ‘it’ comes into the facility for processing </a:t>
            </a:r>
            <a:r>
              <a:rPr lang="en-US" u="sng" baseline="0" dirty="0"/>
              <a:t>after</a:t>
            </a:r>
            <a:r>
              <a:rPr lang="en-US" baseline="0" dirty="0"/>
              <a:t> we pre-screen &amp; grind it up.  </a:t>
            </a:r>
          </a:p>
          <a:p>
            <a:r>
              <a:rPr lang="en-US" baseline="0" dirty="0"/>
              <a:t>The water (effluent) discharged into the creek is better (higher quality) than what’s typically flowing in it.</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a:t>
            </a:fld>
            <a:endParaRPr lang="en-US" dirty="0"/>
          </a:p>
        </p:txBody>
      </p:sp>
    </p:spTree>
    <p:extLst>
      <p:ext uri="{BB962C8B-B14F-4D97-AF65-F5344CB8AC3E}">
        <p14:creationId xmlns:p14="http://schemas.microsoft.com/office/powerpoint/2010/main" val="2763434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Smithland hydro.  Last hydro completed in July &amp; August 2017.  Orrville owns 2.15MW of the 76MW plant.</a:t>
            </a:r>
          </a:p>
          <a:p>
            <a:r>
              <a:rPr lang="en-US" dirty="0"/>
              <a:t>Water elevation difference is ~46’.</a:t>
            </a:r>
          </a:p>
          <a:p>
            <a:r>
              <a:rPr lang="en-US" dirty="0"/>
              <a:t>Located at a wider section of the river.  A channel was cut thru the island in the upper left of the picture.  The area where the plant is located was excavated out of the river bank.</a:t>
            </a:r>
          </a:p>
        </p:txBody>
      </p:sp>
      <p:sp>
        <p:nvSpPr>
          <p:cNvPr id="4" name="Slide Number Placeholder 3"/>
          <p:cNvSpPr>
            <a:spLocks noGrp="1"/>
          </p:cNvSpPr>
          <p:nvPr>
            <p:ph type="sldNum" sz="quarter" idx="10"/>
          </p:nvPr>
        </p:nvSpPr>
        <p:spPr/>
        <p:txBody>
          <a:bodyPr/>
          <a:lstStyle/>
          <a:p>
            <a:fld id="{C273C452-0A69-4287-B36B-8F027A5FEFCB}" type="slidenum">
              <a:rPr lang="en-US" smtClean="0"/>
              <a:pPr/>
              <a:t>50</a:t>
            </a:fld>
            <a:endParaRPr lang="en-US" dirty="0"/>
          </a:p>
        </p:txBody>
      </p:sp>
    </p:spTree>
    <p:extLst>
      <p:ext uri="{BB962C8B-B14F-4D97-AF65-F5344CB8AC3E}">
        <p14:creationId xmlns:p14="http://schemas.microsoft.com/office/powerpoint/2010/main" val="1963522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$4B, 2 unit, 1600MW state-of-the-art coal-fired plant located in Illinois (25+ times bigger than</a:t>
            </a:r>
            <a:r>
              <a:rPr lang="en-US" baseline="0" dirty="0"/>
              <a:t> our power plant)</a:t>
            </a:r>
            <a:r>
              <a:rPr lang="en-US" dirty="0"/>
              <a:t>.  </a:t>
            </a:r>
          </a:p>
          <a:p>
            <a:r>
              <a:rPr lang="en-US" dirty="0"/>
              <a:t>Over $1B in pollution control equipment.  We also own 25+ year coal supply (~$1B) underground, next to plant, a huge benefit.</a:t>
            </a:r>
          </a:p>
          <a:p>
            <a:r>
              <a:rPr lang="en-US" dirty="0"/>
              <a:t>The coal mine is 200’ underground, 7-9’ coal seam.  Provides</a:t>
            </a:r>
            <a:r>
              <a:rPr lang="en-US" baseline="0" dirty="0"/>
              <a:t> l</a:t>
            </a:r>
            <a:r>
              <a:rPr lang="en-US" dirty="0"/>
              <a:t>ong term stability on fuel pricing.  Plant burns in 1 year</a:t>
            </a:r>
            <a:r>
              <a:rPr lang="en-US" baseline="0" dirty="0"/>
              <a:t> what would take us 32 years prior to 2017.</a:t>
            </a:r>
            <a:endParaRPr lang="en-US" dirty="0"/>
          </a:p>
          <a:p>
            <a:r>
              <a:rPr lang="en-US" dirty="0"/>
              <a:t>Orrville is one of 68 participants owning a 25% majority share of the project.  We have 5MW (provided about 11% of our energy needs).  This facility</a:t>
            </a:r>
            <a:r>
              <a:rPr lang="en-US" baseline="0" dirty="0"/>
              <a:t> was started up in June 2012. </a:t>
            </a:r>
          </a:p>
          <a:p>
            <a:r>
              <a:rPr lang="en-US" baseline="0" dirty="0"/>
              <a:t>Efficiency and capacity (output) is higher than originally projected.</a:t>
            </a:r>
          </a:p>
          <a:p>
            <a:r>
              <a:rPr lang="en-US" baseline="0" dirty="0"/>
              <a:t>A great long term project utilizing an abundant fuel source.</a:t>
            </a:r>
          </a:p>
          <a:p>
            <a:r>
              <a:rPr lang="en-US" baseline="0" dirty="0"/>
              <a:t>Received 42,000MWhs or 12% of our energy (96% LF) from this project in 2017.</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51</a:t>
            </a:fld>
            <a:endParaRPr lang="en-US" dirty="0"/>
          </a:p>
        </p:txBody>
      </p:sp>
    </p:spTree>
    <p:extLst>
      <p:ext uri="{BB962C8B-B14F-4D97-AF65-F5344CB8AC3E}">
        <p14:creationId xmlns:p14="http://schemas.microsoft.com/office/powerpoint/2010/main" val="1130571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$675M, two unit, 700MW natural gas-fired,</a:t>
            </a:r>
            <a:r>
              <a:rPr lang="en-US" baseline="0" dirty="0"/>
              <a:t> combined cycle plant located in Fremont, OH.  Orrville has 23.8MW share.  Orrville is one of 87 participants.  </a:t>
            </a:r>
          </a:p>
          <a:p>
            <a:r>
              <a:rPr lang="en-US" baseline="0" dirty="0"/>
              <a:t>The plant was started up in January 2012.  Natural gas generates half the emissions of a coal plant.</a:t>
            </a:r>
          </a:p>
          <a:p>
            <a:r>
              <a:rPr lang="en-US" baseline="0" dirty="0"/>
              <a:t>AMP members purchased from FirstEnergy in 2011.  Prior to this, the plant was in/out of bankruptcy, until we completed final construction ~10 years after it was first started by Calpine (a merchant builder/owner/operator).  </a:t>
            </a:r>
          </a:p>
          <a:p>
            <a:r>
              <a:rPr lang="en-US" baseline="0" dirty="0"/>
              <a:t>Project continues to exceed expectations. </a:t>
            </a:r>
          </a:p>
          <a:p>
            <a:r>
              <a:rPr lang="en-US" baseline="0" dirty="0"/>
              <a:t>Received 108,500MWhs or ~30% of our energy (52% Load Factor) from this project in 2017.</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52</a:t>
            </a:fld>
            <a:endParaRPr lang="en-US" dirty="0"/>
          </a:p>
        </p:txBody>
      </p:sp>
    </p:spTree>
    <p:extLst>
      <p:ext uri="{BB962C8B-B14F-4D97-AF65-F5344CB8AC3E}">
        <p14:creationId xmlns:p14="http://schemas.microsoft.com/office/powerpoint/2010/main" val="1116634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 2MW Gamesa G90 wind turbines located in Paulding &amp; Van Wert, OH counties (located along SR30, near Ohio/Indiana border).  Orrville receives 2MW</a:t>
            </a:r>
            <a:r>
              <a:rPr lang="en-US" baseline="0" dirty="0"/>
              <a:t> thru 2022.  </a:t>
            </a:r>
          </a:p>
          <a:p>
            <a:r>
              <a:rPr lang="en-US" baseline="0" dirty="0"/>
              <a:t>We do not own any assets in this project (purchasing energy only via Purchase Power Agreement).</a:t>
            </a:r>
          </a:p>
          <a:p>
            <a:r>
              <a:rPr lang="en-US" baseline="0" dirty="0"/>
              <a:t>Towers are 328’ tall, blades 110’ long, each unit weighs 85 tons and tracks wind direction &amp; adjusts blade angle to optimize the wind’s energy.</a:t>
            </a:r>
            <a:endParaRPr lang="en-US" dirty="0"/>
          </a:p>
          <a:p>
            <a:r>
              <a:rPr lang="en-US" dirty="0"/>
              <a:t>This power supply only contract started delivering</a:t>
            </a:r>
            <a:r>
              <a:rPr lang="en-US" baseline="0" dirty="0"/>
              <a:t> energy in June 2012 and was an opportunity for us to purchase energy below actual cost due to weak market prices.  </a:t>
            </a:r>
          </a:p>
          <a:p>
            <a:r>
              <a:rPr lang="en-US" baseline="0" dirty="0"/>
              <a:t>Received 5,400MWhs or 2% of our energy (31% Load Factor) from this project in 2017.  If we were relying solely on these, the lights would have been out ~70% of the time.</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53</a:t>
            </a:fld>
            <a:endParaRPr lang="en-US" dirty="0"/>
          </a:p>
        </p:txBody>
      </p:sp>
    </p:spTree>
    <p:extLst>
      <p:ext uri="{BB962C8B-B14F-4D97-AF65-F5344CB8AC3E}">
        <p14:creationId xmlns:p14="http://schemas.microsoft.com/office/powerpoint/2010/main" val="1380784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2.25MW site located at end of Allen Dr. 10 acres (~8130 PV modules, ~3600MWh/yr, </a:t>
            </a:r>
            <a:r>
              <a:rPr lang="en-US" baseline="0" dirty="0"/>
              <a:t>fixed mounted at 25</a:t>
            </a:r>
            <a:r>
              <a:rPr lang="en-US" baseline="30000" dirty="0"/>
              <a:t>o)</a:t>
            </a:r>
            <a:endParaRPr lang="en-US" dirty="0"/>
          </a:p>
          <a:p>
            <a:r>
              <a:rPr lang="en-US" dirty="0"/>
              <a:t>In commercial operation March 3, 2018.  Both sites are fenced in. The concrete tank (in middle) was removed to place additional panels.</a:t>
            </a:r>
          </a:p>
          <a:p>
            <a:r>
              <a:rPr lang="en-US" dirty="0"/>
              <a:t>The WWTP is to the north.</a:t>
            </a:r>
            <a:r>
              <a:rPr lang="en-US" baseline="0" dirty="0"/>
              <a:t>  Rails to Trails route (yellow line) will follow the creek and go between warehouse building to exit on Allen Dr. in late 2017 or early 2018.</a:t>
            </a:r>
          </a:p>
          <a:p>
            <a:r>
              <a:rPr lang="en-US" baseline="0" dirty="0"/>
              <a:t>Will receive about 1% of our energy from both solar projects in 2018.</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54</a:t>
            </a:fld>
            <a:endParaRPr lang="en-US" dirty="0"/>
          </a:p>
        </p:txBody>
      </p:sp>
    </p:spTree>
    <p:extLst>
      <p:ext uri="{BB962C8B-B14F-4D97-AF65-F5344CB8AC3E}">
        <p14:creationId xmlns:p14="http://schemas.microsoft.com/office/powerpoint/2010/main" val="1860199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0.95MW site in new industrial park. 6 acres</a:t>
            </a:r>
            <a:r>
              <a:rPr lang="en-US" baseline="0" dirty="0"/>
              <a:t> (~5600 PV modules, original designed for 1.3MW, lower due to wetland avoidance), ~2400MWh/yr, fixed mounting at 25</a:t>
            </a:r>
            <a:r>
              <a:rPr lang="en-US" baseline="30000" dirty="0"/>
              <a:t>o</a:t>
            </a:r>
            <a:r>
              <a:rPr lang="en-US" baseline="0" dirty="0"/>
              <a:t>  )</a:t>
            </a:r>
            <a:endParaRPr lang="en-US" dirty="0"/>
          </a:p>
          <a:p>
            <a:r>
              <a:rPr lang="en-US" dirty="0"/>
              <a:t>In commercial operation on January 26, 2018. Property is in floodplain</a:t>
            </a:r>
            <a:r>
              <a:rPr lang="en-US" baseline="0" dirty="0"/>
              <a:t> &amp; wetlands area and was not suitable for building.</a:t>
            </a:r>
          </a:p>
          <a:p>
            <a:r>
              <a:rPr lang="en-US" baseline="0" dirty="0"/>
              <a:t>Three Water Dept. lime lagoons on right.</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55</a:t>
            </a:fld>
            <a:endParaRPr lang="en-US" dirty="0"/>
          </a:p>
        </p:txBody>
      </p:sp>
    </p:spTree>
    <p:extLst>
      <p:ext uri="{BB962C8B-B14F-4D97-AF65-F5344CB8AC3E}">
        <p14:creationId xmlns:p14="http://schemas.microsoft.com/office/powerpoint/2010/main" val="2122644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what the site looks like today. </a:t>
            </a:r>
          </a:p>
          <a:p>
            <a:r>
              <a:rPr lang="en-US" dirty="0"/>
              <a:t>We will have an open house later this year.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56</a:t>
            </a:fld>
            <a:endParaRPr lang="en-US" dirty="0"/>
          </a:p>
        </p:txBody>
      </p:sp>
    </p:spTree>
    <p:extLst>
      <p:ext uri="{BB962C8B-B14F-4D97-AF65-F5344CB8AC3E}">
        <p14:creationId xmlns:p14="http://schemas.microsoft.com/office/powerpoint/2010/main" val="4174597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long-term wholesale power purchase this year to off-set base load loss (Power Plant).  </a:t>
            </a:r>
          </a:p>
          <a:p>
            <a:r>
              <a:rPr lang="en-US" dirty="0"/>
              <a:t>Some of the other potential projects we’ll be looking at in the future include n</a:t>
            </a:r>
            <a:r>
              <a:rPr lang="en-US" baseline="0" dirty="0"/>
              <a:t>atural gas combustion turbines (top L), natural gas engines (bottom L), wind (bottom R).</a:t>
            </a:r>
          </a:p>
          <a:p>
            <a:r>
              <a:rPr lang="en-US" baseline="0" dirty="0"/>
              <a:t>We will always have some portion of our energy coming from the markets since it’s just too expensive and risky to build &amp; own everything.  We are also looking into the possibility of owning some transmission (if you can’t beat them, join them).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57</a:t>
            </a:fld>
            <a:endParaRPr lang="en-US" dirty="0"/>
          </a:p>
        </p:txBody>
      </p:sp>
    </p:spTree>
    <p:extLst>
      <p:ext uri="{BB962C8B-B14F-4D97-AF65-F5344CB8AC3E}">
        <p14:creationId xmlns:p14="http://schemas.microsoft.com/office/powerpoint/2010/main" val="1380784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utilities are in good financial condition.  Please refer to Ms. Strimlan’s annual report for more details (other detailed department spreadsheets are in supplemental slide section).</a:t>
            </a:r>
            <a:r>
              <a:rPr lang="en-US" baseline="0" dirty="0"/>
              <a:t> Total payroll down 1%, total spending down 14.5%, total receipts down 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 funds are shown. Grand Totals include all funds.</a:t>
            </a:r>
          </a:p>
          <a:p>
            <a:r>
              <a:rPr lang="en-US" dirty="0"/>
              <a:t>The Revenue funds includes plant O&amp;M, Finance &amp; Law departments.</a:t>
            </a:r>
          </a:p>
          <a:p>
            <a:r>
              <a:rPr lang="en-US" dirty="0"/>
              <a:t>Transfers are used to fund capital and major O&amp;M costs and are a good indicator of the financial ‘health’ of the utility.</a:t>
            </a:r>
          </a:p>
          <a:p>
            <a:r>
              <a:rPr lang="en-US" dirty="0"/>
              <a:t>The Electric &amp; Wastewater utilities are debt free.  We expect the Water utility to be debt free within the next few years.</a:t>
            </a:r>
          </a:p>
          <a:p>
            <a:r>
              <a:rPr lang="en-US" dirty="0"/>
              <a:t>We carry over at least 3 months worth of operating expenses for unforeseen needs.</a:t>
            </a:r>
          </a:p>
          <a:p>
            <a:r>
              <a:rPr lang="en-US" dirty="0"/>
              <a:t>More details will be provided in our published annual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58</a:t>
            </a:fld>
            <a:endParaRPr lang="en-US" dirty="0"/>
          </a:p>
        </p:txBody>
      </p:sp>
    </p:spTree>
    <p:extLst>
      <p:ext uri="{BB962C8B-B14F-4D97-AF65-F5344CB8AC3E}">
        <p14:creationId xmlns:p14="http://schemas.microsoft.com/office/powerpoint/2010/main" val="14704908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ALL</a:t>
            </a:r>
            <a:r>
              <a:rPr lang="en-US" dirty="0"/>
              <a:t> key departments heads are eligible to retire.</a:t>
            </a:r>
          </a:p>
          <a:p>
            <a:r>
              <a:rPr lang="en-US" dirty="0"/>
              <a:t>We will still be coming to</a:t>
            </a:r>
            <a:r>
              <a:rPr lang="en-US" baseline="0" dirty="0"/>
              <a:t> the Utility Board &amp; City Council to change job classifications as we re-evaluate duties to deal with shrinking workforces.</a:t>
            </a:r>
          </a:p>
          <a:p>
            <a:r>
              <a:rPr lang="en-US" baseline="0" dirty="0"/>
              <a:t>Goal to minimize any changes in electric rates in 2018.  Expect to start on second transmission connection project this spring.</a:t>
            </a:r>
          </a:p>
          <a:p>
            <a:r>
              <a:rPr lang="en-US" u="sng" baseline="0" dirty="0"/>
              <a:t>We deleted EPA regulations for the first time in many, many years </a:t>
            </a:r>
            <a:r>
              <a:rPr lang="en-US" baseline="0" dirty="0"/>
              <a:t>due to an easing under President Trump.</a:t>
            </a:r>
          </a:p>
          <a:p>
            <a:r>
              <a:rPr lang="en-US" baseline="0" dirty="0"/>
              <a:t>Congress continues to look at potential changes in tax exempt financing.  This is the main tool local governments use to pay for high cost, long term projects. Hopefully some good will come out of the President’s infrastructure bill.  I believe we are in good shape to cover the expenses associated with the second transmission connection.</a:t>
            </a:r>
          </a:p>
          <a:p>
            <a:r>
              <a:rPr lang="en-US" baseline="0" dirty="0"/>
              <a:t>We have been discussing the rapidly increase in transmission costs ($1M in 2010, $7.5M in 2018) and the $1.8M extra expenses the government promised when we financed the Prairie St and hydro projects. (with the possibility of it increasing to over $30M if not addressed over the life of the bonds).</a:t>
            </a:r>
          </a:p>
          <a:p>
            <a:r>
              <a:rPr lang="en-US" baseline="0" dirty="0"/>
              <a:t>We only have 1 industrial site left.  Funding sources to develop the next park (estimated at $M) is scarce which means we’ll have to get creative.</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59</a:t>
            </a:fld>
            <a:endParaRPr lang="en-US" dirty="0"/>
          </a:p>
        </p:txBody>
      </p:sp>
    </p:spTree>
    <p:extLst>
      <p:ext uri="{BB962C8B-B14F-4D97-AF65-F5344CB8AC3E}">
        <p14:creationId xmlns:p14="http://schemas.microsoft.com/office/powerpoint/2010/main" val="311066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lab tests, we also monitor daphnia (called water fleas which are small aquatic planktonic crustaceans) which are even more sensitive</a:t>
            </a:r>
            <a:r>
              <a:rPr lang="en-US" baseline="0" dirty="0"/>
              <a:t> to water quality.</a:t>
            </a:r>
          </a:p>
          <a:p>
            <a:r>
              <a:rPr lang="en-US" baseline="0" dirty="0"/>
              <a:t>The final effluent also flows thru this tank and a pond in front of the office entrance.</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a:t>
            </a:fld>
            <a:endParaRPr lang="en-US" dirty="0"/>
          </a:p>
        </p:txBody>
      </p:sp>
    </p:spTree>
    <p:extLst>
      <p:ext uri="{BB962C8B-B14F-4D97-AF65-F5344CB8AC3E}">
        <p14:creationId xmlns:p14="http://schemas.microsoft.com/office/powerpoint/2010/main" val="1463330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end the presentation on</a:t>
            </a:r>
            <a:r>
              <a:rPr lang="en-US" baseline="0" dirty="0"/>
              <a:t> a good economic note.</a:t>
            </a:r>
          </a:p>
          <a:p>
            <a:r>
              <a:rPr lang="en-US" baseline="0" dirty="0"/>
              <a:t>JLG’s closure will have an impact on all of us especially the City’s income tax.  We are expecting to hear some good news on the facility soon.</a:t>
            </a:r>
            <a:endParaRPr lang="en-US" dirty="0"/>
          </a:p>
          <a:p>
            <a:r>
              <a:rPr lang="en-US" dirty="0"/>
              <a:t>Mike Hedberg does an excellent job working with County and State officials.</a:t>
            </a:r>
          </a:p>
          <a:p>
            <a:r>
              <a:rPr lang="en-US" dirty="0"/>
              <a:t>This office partners with the City, Chamber of Commerce,</a:t>
            </a:r>
            <a:r>
              <a:rPr lang="en-US" baseline="0" dirty="0"/>
              <a:t> The Wayne Economic Development Foundation &amp; the State to promote and enhance business &amp; industry development in our community.</a:t>
            </a:r>
            <a:r>
              <a:rPr lang="en-US" dirty="0"/>
              <a:t> </a:t>
            </a:r>
          </a:p>
          <a:p>
            <a:pPr defTabSz="917720">
              <a:defRPr/>
            </a:pPr>
            <a:r>
              <a:rPr lang="en-US" dirty="0"/>
              <a:t>Top</a:t>
            </a:r>
            <a:r>
              <a:rPr lang="en-US" baseline="0" dirty="0"/>
              <a:t> </a:t>
            </a:r>
            <a:r>
              <a:rPr lang="en-US" dirty="0"/>
              <a:t>Micropolitan Area in America (out of 550 communities under 50k in population).</a:t>
            </a:r>
          </a:p>
          <a:p>
            <a:pPr defTabSz="917720">
              <a:defRPr/>
            </a:pPr>
            <a:r>
              <a:rPr lang="en-US" dirty="0"/>
              <a:t>Will also</a:t>
            </a:r>
            <a:r>
              <a:rPr lang="en-US" baseline="0" dirty="0"/>
              <a:t> be </a:t>
            </a:r>
            <a:r>
              <a:rPr lang="en-US" dirty="0"/>
              <a:t>working on filling existing sites (only one left),</a:t>
            </a:r>
            <a:r>
              <a:rPr lang="en-US" baseline="0" dirty="0"/>
              <a:t> beginning development of 3</a:t>
            </a:r>
            <a:r>
              <a:rPr lang="en-US" baseline="30000" dirty="0"/>
              <a:t>rd</a:t>
            </a:r>
            <a:r>
              <a:rPr lang="en-US" baseline="0" dirty="0"/>
              <a:t> industrial park, workforce &amp; real estate development.</a:t>
            </a:r>
          </a:p>
          <a:p>
            <a:pPr defTabSz="917720">
              <a:defRPr/>
            </a:pPr>
            <a:r>
              <a:rPr lang="en-US" baseline="0" dirty="0"/>
              <a:t>Source:  M Hedberg and Chamber of Commerce</a:t>
            </a:r>
          </a:p>
          <a:p>
            <a:pPr defTabSz="917720">
              <a:defRPr/>
            </a:pP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60</a:t>
            </a:fld>
            <a:endParaRPr lang="en-US" dirty="0"/>
          </a:p>
        </p:txBody>
      </p:sp>
    </p:spTree>
    <p:extLst>
      <p:ext uri="{BB962C8B-B14F-4D97-AF65-F5344CB8AC3E}">
        <p14:creationId xmlns:p14="http://schemas.microsoft.com/office/powerpoint/2010/main" val="40845163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Visit our website for more information.  </a:t>
            </a:r>
          </a:p>
          <a:p>
            <a:r>
              <a:rPr lang="en-US" dirty="0"/>
              <a:t>Thank you.</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62</a:t>
            </a:fld>
            <a:endParaRPr lang="en-US" dirty="0"/>
          </a:p>
        </p:txBody>
      </p:sp>
    </p:spTree>
    <p:extLst>
      <p:ext uri="{BB962C8B-B14F-4D97-AF65-F5344CB8AC3E}">
        <p14:creationId xmlns:p14="http://schemas.microsoft.com/office/powerpoint/2010/main" val="3172248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City Council presentation (insert after slide 1)</a:t>
            </a:r>
          </a:p>
          <a:p>
            <a:r>
              <a:rPr lang="en-US" dirty="0"/>
              <a:t>Let’s begin will a little background.  </a:t>
            </a:r>
          </a:p>
          <a:p>
            <a:r>
              <a:rPr lang="en-US" dirty="0"/>
              <a:t>The Utility Board, by City Charter, is responsible for operation &amp; maintenance, improvement or expansion and the establishment of rates for the Electric, Water</a:t>
            </a:r>
            <a:r>
              <a:rPr lang="en-US" baseline="0" dirty="0"/>
              <a:t> &amp; Wastewater </a:t>
            </a:r>
            <a:r>
              <a:rPr lang="en-US" dirty="0"/>
              <a:t>Utilities. Board members are appointed by the Mayor.</a:t>
            </a:r>
          </a:p>
          <a:p>
            <a:r>
              <a:rPr lang="en-US" dirty="0"/>
              <a:t>The Board appoints the Director of Utilities who manages the Electric, Water &amp; Wastewater Utilities.</a:t>
            </a:r>
          </a:p>
          <a:p>
            <a:r>
              <a:rPr lang="en-US" dirty="0"/>
              <a:t>All utilities are non-profit</a:t>
            </a:r>
            <a:r>
              <a:rPr lang="en-US" baseline="0" dirty="0"/>
              <a:t> and have their own enterprise funds (i.e. rates are set separately to ensure each Utility is independent &amp; financially sound).  </a:t>
            </a:r>
          </a:p>
          <a:p>
            <a:r>
              <a:rPr lang="en-US" baseline="0" dirty="0"/>
              <a:t>There is no formal subsidizing between the Utilities or City.  By ordinance, however, the City receives free electric for the buildings &amp; street lighting.</a:t>
            </a:r>
          </a:p>
          <a:p>
            <a:r>
              <a:rPr lang="en-US" baseline="0" dirty="0"/>
              <a:t>In addition, the Utility operates 65 miles of fiber optic communication systems &amp; provides City-wide computer systems and network support. </a:t>
            </a:r>
          </a:p>
          <a:p>
            <a:pPr defTabSz="917720">
              <a:defRPr/>
            </a:pPr>
            <a:r>
              <a:rPr lang="en-US" baseline="0" dirty="0"/>
              <a:t>All Utilities are relicensed (operating permits renewed) every 3 to 5 years.  Generally the EPA imposes additional limits &amp; operating restrictions with each renewal.</a:t>
            </a:r>
          </a:p>
          <a:p>
            <a:pPr defTabSz="917720">
              <a:defRPr/>
            </a:pPr>
            <a:r>
              <a:rPr lang="en-US" baseline="0" dirty="0"/>
              <a:t>We will start with the Waste Water Utility.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63</a:t>
            </a:fld>
            <a:endParaRPr lang="en-US" dirty="0"/>
          </a:p>
        </p:txBody>
      </p:sp>
    </p:spTree>
    <p:extLst>
      <p:ext uri="{BB962C8B-B14F-4D97-AF65-F5344CB8AC3E}">
        <p14:creationId xmlns:p14="http://schemas.microsoft.com/office/powerpoint/2010/main" val="836004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7,385 electric customers. 7447 total number of meters (city buildings, street lighting circuits, multiple W &amp; WW accounts like wells).</a:t>
            </a:r>
          </a:p>
          <a:p>
            <a:r>
              <a:rPr lang="en-US" sz="1200" b="0" i="0" u="none" strike="noStrike" kern="1200" dirty="0">
                <a:solidFill>
                  <a:schemeClr val="tx1"/>
                </a:solidFill>
                <a:effectLst/>
                <a:latin typeface="+mn-lt"/>
                <a:ea typeface="+mn-ea"/>
                <a:cs typeface="+mn-cs"/>
              </a:rPr>
              <a:t>From Brenda’s DOE report.</a:t>
            </a:r>
            <a:endParaRPr lang="en-US" u="none"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64</a:t>
            </a:fld>
            <a:endParaRPr lang="en-US" dirty="0"/>
          </a:p>
        </p:txBody>
      </p:sp>
    </p:spTree>
    <p:extLst>
      <p:ext uri="{BB962C8B-B14F-4D97-AF65-F5344CB8AC3E}">
        <p14:creationId xmlns:p14="http://schemas.microsoft.com/office/powerpoint/2010/main" val="1157416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From Brenda’s DOE report.</a:t>
            </a:r>
            <a:endParaRPr lang="en-US" u="none"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65</a:t>
            </a:fld>
            <a:endParaRPr lang="en-US" dirty="0"/>
          </a:p>
        </p:txBody>
      </p:sp>
    </p:spTree>
    <p:extLst>
      <p:ext uri="{BB962C8B-B14F-4D97-AF65-F5344CB8AC3E}">
        <p14:creationId xmlns:p14="http://schemas.microsoft.com/office/powerpoint/2010/main" val="39595794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Board presentation. Insert after Outages Causes slide.</a:t>
            </a:r>
          </a:p>
          <a:p>
            <a:r>
              <a:rPr lang="en-US" dirty="0"/>
              <a:t>These indexes allow us to target areas of improvement.</a:t>
            </a:r>
          </a:p>
          <a:p>
            <a:r>
              <a:rPr lang="en-US" dirty="0"/>
              <a:t>We were recognized by APPA for achieving exceptional electric reliability in 2017.</a:t>
            </a:r>
          </a:p>
          <a:p>
            <a:r>
              <a:rPr lang="en-US" dirty="0"/>
              <a:t>SAIDI-average outage duration (minutes) based on effected customers.  Higher than our peers due to large number of customers outside City limits.</a:t>
            </a:r>
          </a:p>
          <a:p>
            <a:r>
              <a:rPr lang="en-US" dirty="0"/>
              <a:t>SAIFI-number of times a customer will experience an interruption</a:t>
            </a:r>
          </a:p>
          <a:p>
            <a:r>
              <a:rPr lang="en-US" dirty="0"/>
              <a:t>CAIDI-average duration of outage based on total number of customers</a:t>
            </a:r>
          </a:p>
          <a:p>
            <a:r>
              <a:rPr lang="en-US" dirty="0"/>
              <a:t>ASAI-% of time service was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APPA Annual Benchmarking Report eReliability Tracker.</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66</a:t>
            </a:fld>
            <a:endParaRPr lang="en-US" dirty="0"/>
          </a:p>
        </p:txBody>
      </p:sp>
    </p:spTree>
    <p:extLst>
      <p:ext uri="{BB962C8B-B14F-4D97-AF65-F5344CB8AC3E}">
        <p14:creationId xmlns:p14="http://schemas.microsoft.com/office/powerpoint/2010/main" val="2703621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Cannelton</a:t>
            </a:r>
            <a:r>
              <a:rPr lang="en-US" dirty="0"/>
              <a:t>, Smithland &amp; Willow Island are part of Phase I hydro.</a:t>
            </a:r>
          </a:p>
          <a:p>
            <a:r>
              <a:rPr lang="en-US" dirty="0"/>
              <a:t>In addition, we have an ownership share in the City of Hamilton’s existing Greenup Hydro facility</a:t>
            </a:r>
            <a:r>
              <a:rPr lang="en-US" baseline="0" dirty="0"/>
              <a:t> as part of the Phase II hydro project.</a:t>
            </a:r>
          </a:p>
          <a:p>
            <a:r>
              <a:rPr lang="en-US" baseline="0" dirty="0"/>
              <a:t>Hamilton built Meldahl and sold 49% to AMP members as part of Phase II hydro project.</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67</a:t>
            </a:fld>
            <a:endParaRPr lang="en-US" dirty="0"/>
          </a:p>
        </p:txBody>
      </p:sp>
    </p:spTree>
    <p:extLst>
      <p:ext uri="{BB962C8B-B14F-4D97-AF65-F5344CB8AC3E}">
        <p14:creationId xmlns:p14="http://schemas.microsoft.com/office/powerpoint/2010/main" val="33336995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project debt service.</a:t>
            </a:r>
          </a:p>
          <a:p>
            <a:r>
              <a:rPr lang="en-US" dirty="0"/>
              <a:t>Source: AMP</a:t>
            </a:r>
          </a:p>
        </p:txBody>
      </p:sp>
      <p:sp>
        <p:nvSpPr>
          <p:cNvPr id="4" name="Slide Number Placeholder 3"/>
          <p:cNvSpPr>
            <a:spLocks noGrp="1"/>
          </p:cNvSpPr>
          <p:nvPr>
            <p:ph type="sldNum" sz="quarter" idx="10"/>
          </p:nvPr>
        </p:nvSpPr>
        <p:spPr/>
        <p:txBody>
          <a:bodyPr/>
          <a:lstStyle/>
          <a:p>
            <a:fld id="{C273C452-0A69-4287-B36B-8F027A5FEFCB}" type="slidenum">
              <a:rPr lang="en-US" smtClean="0"/>
              <a:pPr/>
              <a:t>68</a:t>
            </a:fld>
            <a:endParaRPr lang="en-US" dirty="0"/>
          </a:p>
        </p:txBody>
      </p:sp>
    </p:spTree>
    <p:extLst>
      <p:ext uri="{BB962C8B-B14F-4D97-AF65-F5344CB8AC3E}">
        <p14:creationId xmlns:p14="http://schemas.microsoft.com/office/powerpoint/2010/main" val="1670919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51" eaLnBrk="0" hangingPunct="0">
              <a:defRPr sz="2800">
                <a:solidFill>
                  <a:schemeClr val="tx2"/>
                </a:solidFill>
                <a:latin typeface="Arial" pitchFamily="34" charset="0"/>
              </a:defRPr>
            </a:lvl1pPr>
            <a:lvl2pPr marL="742838" indent="-285706" defTabSz="903151" eaLnBrk="0" hangingPunct="0">
              <a:defRPr sz="2800">
                <a:solidFill>
                  <a:schemeClr val="tx2"/>
                </a:solidFill>
                <a:latin typeface="Arial" pitchFamily="34" charset="0"/>
              </a:defRPr>
            </a:lvl2pPr>
            <a:lvl3pPr marL="1142827" indent="-228566" defTabSz="903151" eaLnBrk="0" hangingPunct="0">
              <a:defRPr sz="2800">
                <a:solidFill>
                  <a:schemeClr val="tx2"/>
                </a:solidFill>
                <a:latin typeface="Arial" pitchFamily="34" charset="0"/>
              </a:defRPr>
            </a:lvl3pPr>
            <a:lvl4pPr marL="1599958" indent="-228566" defTabSz="903151" eaLnBrk="0" hangingPunct="0">
              <a:defRPr sz="2800">
                <a:solidFill>
                  <a:schemeClr val="tx2"/>
                </a:solidFill>
                <a:latin typeface="Arial" pitchFamily="34" charset="0"/>
              </a:defRPr>
            </a:lvl4pPr>
            <a:lvl5pPr marL="2057088" indent="-228566" defTabSz="903151" eaLnBrk="0" hangingPunct="0">
              <a:defRPr sz="2800">
                <a:solidFill>
                  <a:schemeClr val="tx2"/>
                </a:solidFill>
                <a:latin typeface="Arial" pitchFamily="34" charset="0"/>
              </a:defRPr>
            </a:lvl5pPr>
            <a:lvl6pPr marL="2514219" indent="-228566" defTabSz="903151" eaLnBrk="0" fontAlgn="base" hangingPunct="0">
              <a:spcBef>
                <a:spcPct val="0"/>
              </a:spcBef>
              <a:spcAft>
                <a:spcPct val="0"/>
              </a:spcAft>
              <a:defRPr sz="2800">
                <a:solidFill>
                  <a:schemeClr val="tx2"/>
                </a:solidFill>
                <a:latin typeface="Arial" pitchFamily="34" charset="0"/>
              </a:defRPr>
            </a:lvl6pPr>
            <a:lvl7pPr marL="2971349" indent="-228566" defTabSz="903151" eaLnBrk="0" fontAlgn="base" hangingPunct="0">
              <a:spcBef>
                <a:spcPct val="0"/>
              </a:spcBef>
              <a:spcAft>
                <a:spcPct val="0"/>
              </a:spcAft>
              <a:defRPr sz="2800">
                <a:solidFill>
                  <a:schemeClr val="tx2"/>
                </a:solidFill>
                <a:latin typeface="Arial" pitchFamily="34" charset="0"/>
              </a:defRPr>
            </a:lvl7pPr>
            <a:lvl8pPr marL="3428480" indent="-228566" defTabSz="903151" eaLnBrk="0" fontAlgn="base" hangingPunct="0">
              <a:spcBef>
                <a:spcPct val="0"/>
              </a:spcBef>
              <a:spcAft>
                <a:spcPct val="0"/>
              </a:spcAft>
              <a:defRPr sz="2800">
                <a:solidFill>
                  <a:schemeClr val="tx2"/>
                </a:solidFill>
                <a:latin typeface="Arial" pitchFamily="34" charset="0"/>
              </a:defRPr>
            </a:lvl8pPr>
            <a:lvl9pPr marL="3885613" indent="-228566" defTabSz="903151" eaLnBrk="0" fontAlgn="base" hangingPunct="0">
              <a:spcBef>
                <a:spcPct val="0"/>
              </a:spcBef>
              <a:spcAft>
                <a:spcPct val="0"/>
              </a:spcAft>
              <a:defRPr sz="2800">
                <a:solidFill>
                  <a:schemeClr val="tx2"/>
                </a:solidFill>
                <a:latin typeface="Arial" pitchFamily="34" charset="0"/>
              </a:defRPr>
            </a:lvl9pPr>
          </a:lstStyle>
          <a:p>
            <a:pPr eaLnBrk="1" hangingPunct="1"/>
            <a:fld id="{163D7D92-FF1A-47D6-8FFA-F30D542EA8DD}" type="slidenum">
              <a:rPr lang="en-US" altLang="en-US" sz="1200">
                <a:solidFill>
                  <a:schemeClr val="tx1"/>
                </a:solidFill>
              </a:rPr>
              <a:pPr eaLnBrk="1" hangingPunct="1"/>
              <a:t>69</a:t>
            </a:fld>
            <a:endParaRPr lang="en-US" altLang="en-US" sz="1200" dirty="0">
              <a:solidFill>
                <a:schemeClr val="tx1"/>
              </a:solidFill>
            </a:endParaRPr>
          </a:p>
        </p:txBody>
      </p:sp>
      <p:sp>
        <p:nvSpPr>
          <p:cNvPr id="155651" name="Rectangle 2"/>
          <p:cNvSpPr>
            <a:spLocks noGrp="1" noRot="1" noChangeAspect="1" noChangeArrowheads="1" noTextEdit="1"/>
          </p:cNvSpPr>
          <p:nvPr>
            <p:ph type="sldImg"/>
          </p:nvPr>
        </p:nvSpPr>
        <p:spPr>
          <a:xfrm>
            <a:off x="1166813" y="693738"/>
            <a:ext cx="4616450" cy="3463925"/>
          </a:xfrm>
          <a:ln/>
        </p:spPr>
      </p:sp>
      <p:sp>
        <p:nvSpPr>
          <p:cNvPr id="155652" name="Rectangle 3"/>
          <p:cNvSpPr>
            <a:spLocks noGrp="1" noChangeArrowheads="1"/>
          </p:cNvSpPr>
          <p:nvPr>
            <p:ph type="body" idx="1"/>
          </p:nvPr>
        </p:nvSpPr>
        <p:spPr>
          <a:xfrm>
            <a:off x="695008" y="4387854"/>
            <a:ext cx="556006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Fremont is a combined-cycle plant (more efficient, higher capacity) typical of most facilities being built today.  A simple cycle gas plant would just include the gas turbines.</a:t>
            </a:r>
          </a:p>
          <a:p>
            <a:pPr eaLnBrk="1" hangingPunct="1"/>
            <a:r>
              <a:rPr lang="en-US" altLang="en-US" dirty="0">
                <a:latin typeface="Arial" pitchFamily="34" charset="0"/>
              </a:rPr>
              <a:t>Duct burners are utilized during peak periods to increase capacity an additional 163MW’s.</a:t>
            </a:r>
          </a:p>
          <a:p>
            <a:pPr eaLnBrk="1" hangingPunct="1"/>
            <a:r>
              <a:rPr lang="en-US" altLang="en-US" dirty="0">
                <a:latin typeface="Arial" pitchFamily="34" charset="0"/>
              </a:rPr>
              <a:t>Source: AMP</a:t>
            </a:r>
          </a:p>
        </p:txBody>
      </p:sp>
    </p:spTree>
    <p:extLst>
      <p:ext uri="{BB962C8B-B14F-4D97-AF65-F5344CB8AC3E}">
        <p14:creationId xmlns:p14="http://schemas.microsoft.com/office/powerpoint/2010/main" val="56496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43">
              <a:defRPr/>
            </a:pPr>
            <a:r>
              <a:rPr lang="en-US" dirty="0"/>
              <a:t>Re-use</a:t>
            </a:r>
            <a:r>
              <a:rPr lang="en-US" baseline="0" dirty="0"/>
              <a:t> at Power Plant is mainly cooling water supply saving a valuable resource (since 1995).  We were the first utility in the state to recycle this way.  New EPA operating limits and regulations make it difficult to use this source today (go figure).  Water is now mainly supplied by the Water Plant.</a:t>
            </a:r>
          </a:p>
          <a:p>
            <a:pPr defTabSz="917743">
              <a:defRPr/>
            </a:pPr>
            <a:r>
              <a:rPr lang="en-US" baseline="0" dirty="0"/>
              <a:t>New EPA discharge regulations and changes in plant operation basically eliminated this option in 2016.  Used to be around 200,000 gal/day.</a:t>
            </a:r>
          </a:p>
          <a:p>
            <a:pPr defTabSz="917743">
              <a:defRPr/>
            </a:pPr>
            <a:r>
              <a:rPr lang="en-US" dirty="0"/>
              <a:t>Creek discharge is under strict Federal &amp; State EPA limits.</a:t>
            </a:r>
          </a:p>
          <a:p>
            <a:pPr defTabSz="917720">
              <a:defRPr/>
            </a:pPr>
            <a:r>
              <a:rPr lang="en-US" dirty="0"/>
              <a:t>Over 1 million gallons of sludge is properly disposed of each year. Land</a:t>
            </a:r>
            <a:r>
              <a:rPr lang="en-US" baseline="0" dirty="0"/>
              <a:t> t</a:t>
            </a:r>
            <a:r>
              <a:rPr lang="en-US" dirty="0"/>
              <a:t>reatment, monitoring and application site rules are required.</a:t>
            </a:r>
          </a:p>
          <a:p>
            <a:pPr defTabSz="917743">
              <a:defRPr/>
            </a:pP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a:t>
            </a:fld>
            <a:endParaRPr lang="en-US" dirty="0"/>
          </a:p>
        </p:txBody>
      </p:sp>
    </p:spTree>
    <p:extLst>
      <p:ext uri="{BB962C8B-B14F-4D97-AF65-F5344CB8AC3E}">
        <p14:creationId xmlns:p14="http://schemas.microsoft.com/office/powerpoint/2010/main" val="11305712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 cross section</a:t>
            </a:r>
          </a:p>
        </p:txBody>
      </p:sp>
      <p:sp>
        <p:nvSpPr>
          <p:cNvPr id="4" name="Slide Number Placeholder 3"/>
          <p:cNvSpPr>
            <a:spLocks noGrp="1"/>
          </p:cNvSpPr>
          <p:nvPr>
            <p:ph type="sldNum" sz="quarter" idx="10"/>
          </p:nvPr>
        </p:nvSpPr>
        <p:spPr/>
        <p:txBody>
          <a:bodyPr/>
          <a:lstStyle/>
          <a:p>
            <a:fld id="{C273C452-0A69-4287-B36B-8F027A5FEFCB}" type="slidenum">
              <a:rPr lang="en-US" smtClean="0"/>
              <a:pPr/>
              <a:t>70</a:t>
            </a:fld>
            <a:endParaRPr lang="en-US" dirty="0"/>
          </a:p>
        </p:txBody>
      </p:sp>
    </p:spTree>
    <p:extLst>
      <p:ext uri="{BB962C8B-B14F-4D97-AF65-F5344CB8AC3E}">
        <p14:creationId xmlns:p14="http://schemas.microsoft.com/office/powerpoint/2010/main" val="1406399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71</a:t>
            </a:fld>
            <a:endParaRPr lang="en-US" dirty="0"/>
          </a:p>
        </p:txBody>
      </p:sp>
    </p:spTree>
    <p:extLst>
      <p:ext uri="{BB962C8B-B14F-4D97-AF65-F5344CB8AC3E}">
        <p14:creationId xmlns:p14="http://schemas.microsoft.com/office/powerpoint/2010/main" val="13722707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AMP</a:t>
            </a:r>
          </a:p>
        </p:txBody>
      </p:sp>
      <p:sp>
        <p:nvSpPr>
          <p:cNvPr id="4" name="Slide Number Placeholder 3"/>
          <p:cNvSpPr>
            <a:spLocks noGrp="1"/>
          </p:cNvSpPr>
          <p:nvPr>
            <p:ph type="sldNum" sz="quarter" idx="10"/>
          </p:nvPr>
        </p:nvSpPr>
        <p:spPr/>
        <p:txBody>
          <a:bodyPr/>
          <a:lstStyle/>
          <a:p>
            <a:fld id="{C273C452-0A69-4287-B36B-8F027A5FEFCB}" type="slidenum">
              <a:rPr lang="en-US" smtClean="0"/>
              <a:pPr/>
              <a:t>72</a:t>
            </a:fld>
            <a:endParaRPr lang="en-US" dirty="0"/>
          </a:p>
        </p:txBody>
      </p:sp>
    </p:spTree>
    <p:extLst>
      <p:ext uri="{BB962C8B-B14F-4D97-AF65-F5344CB8AC3E}">
        <p14:creationId xmlns:p14="http://schemas.microsoft.com/office/powerpoint/2010/main" val="12002371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revenues slightly lower due to wholesale sales</a:t>
            </a:r>
            <a:r>
              <a:rPr lang="en-US" baseline="0" dirty="0"/>
              <a:t>.</a:t>
            </a:r>
            <a:r>
              <a:rPr lang="en-US" dirty="0"/>
              <a:t> P/R up in 2017 due to retirement payouts.</a:t>
            </a:r>
          </a:p>
          <a:p>
            <a:r>
              <a:rPr lang="en-US" dirty="0"/>
              <a:t>Total expenses up slightly due to last hydro project coming on line.  Retail kWh sales up slightly.  We are attempting to re-align our resource portfolio.</a:t>
            </a:r>
          </a:p>
          <a:p>
            <a:r>
              <a:rPr lang="en-US" dirty="0"/>
              <a:t>Payroll decreasing as most jobs have not been replaced.  Power Plant Operations &amp; Maintenance are still being cross-trained.</a:t>
            </a:r>
          </a:p>
        </p:txBody>
      </p:sp>
      <p:sp>
        <p:nvSpPr>
          <p:cNvPr id="4" name="Slide Number Placeholder 3"/>
          <p:cNvSpPr>
            <a:spLocks noGrp="1"/>
          </p:cNvSpPr>
          <p:nvPr>
            <p:ph type="sldNum" sz="quarter" idx="10"/>
          </p:nvPr>
        </p:nvSpPr>
        <p:spPr/>
        <p:txBody>
          <a:bodyPr/>
          <a:lstStyle/>
          <a:p>
            <a:fld id="{C273C452-0A69-4287-B36B-8F027A5FEFCB}" type="slidenum">
              <a:rPr lang="en-US" smtClean="0"/>
              <a:pPr/>
              <a:t>73</a:t>
            </a:fld>
            <a:endParaRPr lang="en-US" dirty="0"/>
          </a:p>
        </p:txBody>
      </p:sp>
    </p:spTree>
    <p:extLst>
      <p:ext uri="{BB962C8B-B14F-4D97-AF65-F5344CB8AC3E}">
        <p14:creationId xmlns:p14="http://schemas.microsoft.com/office/powerpoint/2010/main" val="531006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Revenues lower mainly due to power plant changes. The new rate plan will allow us to address the loss of income from the Power Plant, pay for the High St water main replacement</a:t>
            </a:r>
          </a:p>
          <a:p>
            <a:r>
              <a:rPr lang="en-US" dirty="0"/>
              <a:t>and provide for the needed upkeep of the Water plant.</a:t>
            </a:r>
          </a:p>
          <a:p>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74</a:t>
            </a:fld>
            <a:endParaRPr lang="en-US" dirty="0"/>
          </a:p>
        </p:txBody>
      </p:sp>
    </p:spTree>
    <p:extLst>
      <p:ext uri="{BB962C8B-B14F-4D97-AF65-F5344CB8AC3E}">
        <p14:creationId xmlns:p14="http://schemas.microsoft.com/office/powerpoint/2010/main" val="1545046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Revenue’s have been flat.  2016 was</a:t>
            </a:r>
            <a:r>
              <a:rPr lang="en-US" baseline="0" dirty="0"/>
              <a:t> higher only due to higher than normal industrial customer penalties.</a:t>
            </a:r>
            <a:endParaRPr lang="en-US" dirty="0"/>
          </a:p>
          <a:p>
            <a:endParaRPr lang="en-US" baseline="0" dirty="0"/>
          </a:p>
          <a:p>
            <a:r>
              <a:rPr lang="en-US" b="1" baseline="0" dirty="0"/>
              <a:t>General recap (All Utilities)</a:t>
            </a:r>
          </a:p>
          <a:p>
            <a:r>
              <a:rPr lang="en-US" baseline="0" dirty="0"/>
              <a:t>-Total payroll down 1%.</a:t>
            </a:r>
          </a:p>
          <a:p>
            <a:r>
              <a:rPr lang="en-US" baseline="0" dirty="0"/>
              <a:t>-Total spending down 14.5%.</a:t>
            </a:r>
          </a:p>
          <a:p>
            <a:r>
              <a:rPr lang="en-US" baseline="0" dirty="0"/>
              <a:t>-Total receipts down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-Gradall’s shut-down will result in ~$650k annual loss in electric revenues, ~$20k each in Water &amp; Wastewater. More significant impact on City income taxes.</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75</a:t>
            </a:fld>
            <a:endParaRPr lang="en-US" dirty="0"/>
          </a:p>
        </p:txBody>
      </p:sp>
    </p:spTree>
    <p:extLst>
      <p:ext uri="{BB962C8B-B14F-4D97-AF65-F5344CB8AC3E}">
        <p14:creationId xmlns:p14="http://schemas.microsoft.com/office/powerpoint/2010/main" val="12507011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Board &amp; City Council work shop presentation.</a:t>
            </a:r>
          </a:p>
          <a:p>
            <a:r>
              <a:rPr lang="en-US" dirty="0"/>
              <a:t>Since we implemented our new rate plans, both Wooster &amp; Wadsworth are in process in implementing new rates. Wadsworth data for 2017 is not correct (higher). Dalton announced water rate increases 34% in year 1, 1.5, 1.5 ,2.0 ,2.5% in year 5.</a:t>
            </a:r>
          </a:p>
          <a:p>
            <a:r>
              <a:rPr lang="en-US" dirty="0"/>
              <a:t>State average Water $628 (Orrville $631 includes 14.71/mo capacity charge), Wastewater $661 (Orrville $517 includes 10.74/mo capacity charge)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W/WW Study for Board &amp; City Council work shop presentations.</a:t>
            </a:r>
          </a:p>
        </p:txBody>
      </p:sp>
      <p:sp>
        <p:nvSpPr>
          <p:cNvPr id="4" name="Slide Number Placeholder 3"/>
          <p:cNvSpPr>
            <a:spLocks noGrp="1"/>
          </p:cNvSpPr>
          <p:nvPr>
            <p:ph type="sldNum" sz="quarter" idx="10"/>
          </p:nvPr>
        </p:nvSpPr>
        <p:spPr/>
        <p:txBody>
          <a:bodyPr/>
          <a:lstStyle/>
          <a:p>
            <a:fld id="{C273C452-0A69-4287-B36B-8F027A5FEFCB}" type="slidenum">
              <a:rPr lang="en-US" smtClean="0"/>
              <a:pPr/>
              <a:t>76</a:t>
            </a:fld>
            <a:endParaRPr lang="en-US" dirty="0"/>
          </a:p>
        </p:txBody>
      </p:sp>
    </p:spTree>
    <p:extLst>
      <p:ext uri="{BB962C8B-B14F-4D97-AF65-F5344CB8AC3E}">
        <p14:creationId xmlns:p14="http://schemas.microsoft.com/office/powerpoint/2010/main" val="11563331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APPA</a:t>
            </a:r>
          </a:p>
        </p:txBody>
      </p:sp>
      <p:sp>
        <p:nvSpPr>
          <p:cNvPr id="4" name="Slide Number Placeholder 3"/>
          <p:cNvSpPr>
            <a:spLocks noGrp="1"/>
          </p:cNvSpPr>
          <p:nvPr>
            <p:ph type="sldNum" sz="quarter" idx="10"/>
          </p:nvPr>
        </p:nvSpPr>
        <p:spPr/>
        <p:txBody>
          <a:bodyPr/>
          <a:lstStyle/>
          <a:p>
            <a:fld id="{C273C452-0A69-4287-B36B-8F027A5FEFCB}" type="slidenum">
              <a:rPr lang="en-US" smtClean="0"/>
              <a:pPr/>
              <a:t>77</a:t>
            </a:fld>
            <a:endParaRPr lang="en-US" dirty="0"/>
          </a:p>
        </p:txBody>
      </p:sp>
    </p:spTree>
    <p:extLst>
      <p:ext uri="{BB962C8B-B14F-4D97-AF65-F5344CB8AC3E}">
        <p14:creationId xmlns:p14="http://schemas.microsoft.com/office/powerpoint/2010/main" val="40281576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after Transmission fees &amp; credit slide.</a:t>
            </a:r>
          </a:p>
          <a:p>
            <a:r>
              <a:rPr lang="en-US" dirty="0"/>
              <a:t>Shows just how volatile the market is and why our costs and credits swing year to year.</a:t>
            </a:r>
          </a:p>
          <a:p>
            <a:r>
              <a:rPr lang="en-US" dirty="0"/>
              <a:t>2017-2019 period is when the balance of the larger coal plants are scheduled to retire due to regulations.  Good thing natural gas is stepping in and everyone is choking down the increased transmission costs.  Who knows what we would be paying if the shale plays were not in the picture.  New, behind the meter distributed generation (being installed by customers to lower their exposure to the transmission fees) is also contributing to lower charges.  PJM sees this as ‘lower loads’ and thus less strain on the grid.</a:t>
            </a:r>
          </a:p>
          <a:p>
            <a:r>
              <a:rPr lang="en-US" dirty="0"/>
              <a:t>Source: AMP</a:t>
            </a:r>
          </a:p>
        </p:txBody>
      </p:sp>
      <p:sp>
        <p:nvSpPr>
          <p:cNvPr id="4" name="Slide Number Placeholder 3"/>
          <p:cNvSpPr>
            <a:spLocks noGrp="1"/>
          </p:cNvSpPr>
          <p:nvPr>
            <p:ph type="sldNum" sz="quarter" idx="10"/>
          </p:nvPr>
        </p:nvSpPr>
        <p:spPr/>
        <p:txBody>
          <a:bodyPr/>
          <a:lstStyle/>
          <a:p>
            <a:pPr>
              <a:defRPr/>
            </a:pPr>
            <a:fld id="{D4D7D379-1B46-4BB9-AC5B-0DC670DD8729}" type="slidenum">
              <a:rPr lang="en-US" smtClean="0"/>
              <a:pPr>
                <a:defRPr/>
              </a:pPr>
              <a:t>78</a:t>
            </a:fld>
            <a:endParaRPr lang="en-US" dirty="0"/>
          </a:p>
        </p:txBody>
      </p:sp>
    </p:spTree>
    <p:extLst>
      <p:ext uri="{BB962C8B-B14F-4D97-AF65-F5344CB8AC3E}">
        <p14:creationId xmlns:p14="http://schemas.microsoft.com/office/powerpoint/2010/main" val="26190560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was the general picture up to 2012.</a:t>
            </a:r>
            <a:endParaRPr lang="en-US" dirty="0"/>
          </a:p>
          <a:p>
            <a:r>
              <a:rPr lang="en-US" dirty="0"/>
              <a:t>Orrville’s power supply</a:t>
            </a:r>
            <a:r>
              <a:rPr lang="en-US" baseline="0" dirty="0"/>
              <a:t> was only from our power plant up to 1978 when the connection was made to the grid.  Low cost fuel kept us in the game for nearly a century and there was not much need to look at diversifying.  </a:t>
            </a:r>
          </a:p>
          <a:p>
            <a:r>
              <a:rPr lang="en-US" baseline="0" dirty="0"/>
              <a:t>That has radically been changing over the recent years due to new energy policies, environmental regulations and new natural gas sources in US.</a:t>
            </a:r>
          </a:p>
          <a:p>
            <a:r>
              <a:rPr lang="en-US" baseline="0" dirty="0"/>
              <a:t>We can supply 100% of our needs (a huge benefit that few cities have).  </a:t>
            </a:r>
          </a:p>
          <a:p>
            <a:r>
              <a:rPr lang="en-US" baseline="0" dirty="0"/>
              <a:t>Excess capacity is sold into wholesale markets to generate additional revenue but on a much more limited basis due to new EPA regulations and operating restrictions in 2016.</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79</a:t>
            </a:fld>
            <a:endParaRPr lang="en-US" dirty="0"/>
          </a:p>
        </p:txBody>
      </p:sp>
    </p:spTree>
    <p:extLst>
      <p:ext uri="{BB962C8B-B14F-4D97-AF65-F5344CB8AC3E}">
        <p14:creationId xmlns:p14="http://schemas.microsoft.com/office/powerpoint/2010/main" val="16049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24">
              <a:defRPr/>
            </a:pPr>
            <a:r>
              <a:rPr lang="en-US" baseline="0" dirty="0"/>
              <a:t>Based on our average load and large industrial base, we treat the equivalent of a city with a population of 35,000.</a:t>
            </a:r>
          </a:p>
          <a:p>
            <a:pPr marL="0" marR="0" lvl="0" indent="0" algn="l" defTabSz="914224"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From Brenda’s DOE report.</a:t>
            </a:r>
            <a:endParaRPr lang="en-US" u="none" dirty="0"/>
          </a:p>
          <a:p>
            <a:pPr defTabSz="914224">
              <a:defRPr/>
            </a:pP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was the general picture up to 2012.</a:t>
            </a:r>
            <a:endParaRPr lang="en-US" dirty="0"/>
          </a:p>
          <a:p>
            <a:r>
              <a:rPr lang="en-US" dirty="0"/>
              <a:t>All of Orrville’s power supply</a:t>
            </a:r>
            <a:r>
              <a:rPr lang="en-US" baseline="0" dirty="0"/>
              <a:t> was from the power plant up to 1978 when the connection was made to the grid.  Low cost fuel kept us in the game for nearly a century and there was not much need to look at diversifying.  </a:t>
            </a:r>
          </a:p>
          <a:p>
            <a:r>
              <a:rPr lang="en-US" baseline="0" dirty="0"/>
              <a:t>That has radically been changing over the recent years due to new energy policies, environmental regulations and new natural gas sources in US impacting market costs.</a:t>
            </a:r>
          </a:p>
          <a:p>
            <a:r>
              <a:rPr lang="en-US" baseline="0" dirty="0"/>
              <a:t>We can supply 100% of our needs (a huge benefit that few cities have).  </a:t>
            </a:r>
          </a:p>
          <a:p>
            <a:r>
              <a:rPr lang="en-US" baseline="0" dirty="0"/>
              <a:t>Excess capacity is still sold into wholesale markets to generate additional revenue but on a much more limited basis due to new EPA regulations and operating restrictions imposed in 2016.</a:t>
            </a:r>
          </a:p>
          <a:p>
            <a:r>
              <a:rPr lang="en-US" dirty="0"/>
              <a:t>For Energy Resources in 2018-</a:t>
            </a:r>
          </a:p>
          <a:p>
            <a:r>
              <a:rPr lang="en-US" dirty="0"/>
              <a:t>Note decrease in Power Plant generation, increase in hydro &amp; purchase power.</a:t>
            </a:r>
          </a:p>
          <a:p>
            <a:r>
              <a:rPr lang="en-US" dirty="0"/>
              <a:t>Solar added in January &amp; March 2018.</a:t>
            </a:r>
          </a:p>
          <a:p>
            <a:r>
              <a:rPr lang="en-US" dirty="0"/>
              <a:t>Renewables now account for 22% of our power supply!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Percentages are based on meeting a 61MW peak.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2018 will be the ‘new normal’.</a:t>
            </a:r>
          </a:p>
          <a:p>
            <a:r>
              <a:rPr lang="en-US" dirty="0"/>
              <a:t>Diversity is very important</a:t>
            </a:r>
            <a:r>
              <a:rPr lang="en-US" baseline="0" dirty="0"/>
              <a:t> (not putting all your eggs in one basket).  Each has risk, pro’s &amp; con’s.  No perfect combination, sort of like investing.  </a:t>
            </a:r>
          </a:p>
          <a:p>
            <a:r>
              <a:rPr lang="en-US" baseline="0" dirty="0"/>
              <a:t>We utilize many experts to help us determine what’s ‘best’ for us.</a:t>
            </a:r>
          </a:p>
          <a:p>
            <a:pPr defTabSz="917720">
              <a:defRPr/>
            </a:pPr>
            <a:r>
              <a:rPr lang="en-US" baseline="0" dirty="0"/>
              <a:t>Although we’ll have ~22% coming from renewable energy, they are not base load units (only 20-50% capacity factors), and must be ‘backed up’ when </a:t>
            </a:r>
            <a:r>
              <a:rPr lang="en-US" b="0" baseline="0" dirty="0"/>
              <a:t>the sun doesn’t shine, wind blow or water flow.</a:t>
            </a:r>
          </a:p>
          <a:p>
            <a:pPr marL="0" marR="0" lvl="0" indent="0" algn="l" defTabSz="91772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80</a:t>
            </a:fld>
            <a:endParaRPr lang="en-US" dirty="0"/>
          </a:p>
        </p:txBody>
      </p:sp>
    </p:spTree>
    <p:extLst>
      <p:ext uri="{BB962C8B-B14F-4D97-AF65-F5344CB8AC3E}">
        <p14:creationId xmlns:p14="http://schemas.microsoft.com/office/powerpoint/2010/main" val="27073249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81</a:t>
            </a:fld>
            <a:endParaRPr lang="en-US" dirty="0"/>
          </a:p>
        </p:txBody>
      </p:sp>
    </p:spTree>
    <p:extLst>
      <p:ext uri="{BB962C8B-B14F-4D97-AF65-F5344CB8AC3E}">
        <p14:creationId xmlns:p14="http://schemas.microsoft.com/office/powerpoint/2010/main" val="32443487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Resources 2016-2018. Prior to 2012, 88% came from Power Plant/coal and 12% from the market.</a:t>
            </a:r>
          </a:p>
          <a:p>
            <a:r>
              <a:rPr lang="en-US" dirty="0"/>
              <a:t>Note decrease in Power Plant generation, increase in hydro &amp; purchase power.</a:t>
            </a:r>
          </a:p>
          <a:p>
            <a:r>
              <a:rPr lang="en-US" dirty="0"/>
              <a:t>Solar added in January &amp; March 2018.</a:t>
            </a:r>
          </a:p>
          <a:p>
            <a:r>
              <a:rPr lang="en-US" dirty="0"/>
              <a:t>Renewables now account for 22% of our power supply!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Percentages are based on meeting a 61MW peak.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2018 will be the ‘new normal’.</a:t>
            </a:r>
          </a:p>
          <a:p>
            <a:r>
              <a:rPr lang="en-US" dirty="0"/>
              <a:t>Diversity is very important</a:t>
            </a:r>
            <a:r>
              <a:rPr lang="en-US" baseline="0" dirty="0"/>
              <a:t> (not putting all your eggs in one basket).  Each has risk, pro’s &amp; con’s.  No perfect combination, sort of like investing.  </a:t>
            </a:r>
          </a:p>
          <a:p>
            <a:r>
              <a:rPr lang="en-US" baseline="0" dirty="0"/>
              <a:t>We utilize many experts to help us determine what’s ‘best’ for us.</a:t>
            </a:r>
          </a:p>
          <a:p>
            <a:r>
              <a:rPr lang="en-US" baseline="0" dirty="0"/>
              <a:t>Regulations change, effects of supply &amp; demand are different for each.  </a:t>
            </a:r>
          </a:p>
          <a:p>
            <a:pPr defTabSz="917720">
              <a:defRPr/>
            </a:pPr>
            <a:r>
              <a:rPr lang="en-US" baseline="0" dirty="0"/>
              <a:t>Although we’ll have ~22% coming from renewable energy, they are not base load units (only 20-50% capacity factors), and must be ‘backed up’ when </a:t>
            </a:r>
            <a:r>
              <a:rPr lang="en-US" b="0" baseline="0" dirty="0"/>
              <a:t>the sun doesn’t shine, wind blow or water flow.</a:t>
            </a:r>
          </a:p>
          <a:p>
            <a:pPr marL="0" marR="0" lvl="0" indent="0" algn="l" defTabSz="917720" rtl="0" eaLnBrk="1" fontAlgn="auto" latinLnBrk="0" hangingPunct="1">
              <a:lnSpc>
                <a:spcPct val="100000"/>
              </a:lnSpc>
              <a:spcBef>
                <a:spcPts val="0"/>
              </a:spcBef>
              <a:spcAft>
                <a:spcPts val="0"/>
              </a:spcAft>
              <a:buClrTx/>
              <a:buSzTx/>
              <a:buFontTx/>
              <a:buNone/>
              <a:tabLst/>
              <a:defRPr/>
            </a:pPr>
            <a:r>
              <a:rPr lang="en-US" baseline="0" dirty="0"/>
              <a:t>From AMP invoice summary report.</a:t>
            </a:r>
          </a:p>
          <a:p>
            <a:pPr defTabSz="917720">
              <a:defRPr/>
            </a:pPr>
            <a:endParaRPr lang="en-US" b="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82</a:t>
            </a:fld>
            <a:endParaRPr lang="en-US" dirty="0"/>
          </a:p>
        </p:txBody>
      </p:sp>
    </p:spTree>
    <p:extLst>
      <p:ext uri="{BB962C8B-B14F-4D97-AF65-F5344CB8AC3E}">
        <p14:creationId xmlns:p14="http://schemas.microsoft.com/office/powerpoint/2010/main" val="35970959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83</a:t>
            </a:fld>
            <a:endParaRPr lang="en-US" dirty="0"/>
          </a:p>
        </p:txBody>
      </p:sp>
    </p:spTree>
    <p:extLst>
      <p:ext uri="{BB962C8B-B14F-4D97-AF65-F5344CB8AC3E}">
        <p14:creationId xmlns:p14="http://schemas.microsoft.com/office/powerpoint/2010/main" val="27951254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Same as slide in presentation but different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was the general picture up to 2012.</a:t>
            </a:r>
            <a:endParaRPr lang="en-US" dirty="0"/>
          </a:p>
          <a:p>
            <a:r>
              <a:rPr lang="en-US" dirty="0"/>
              <a:t>Orrville’s power supply</a:t>
            </a:r>
            <a:r>
              <a:rPr lang="en-US" baseline="0" dirty="0"/>
              <a:t> was only from our power plant up to 1978 when the connection was made to the grid.  Low cost fuel kept us in the game for nearly a century and there was not much need to look at diversifying.  </a:t>
            </a:r>
          </a:p>
          <a:p>
            <a:r>
              <a:rPr lang="en-US" baseline="0" dirty="0"/>
              <a:t>That has radically been changing over the recent years due to new energy policies, environmental regulations and new natural gas sources in US.</a:t>
            </a:r>
          </a:p>
          <a:p>
            <a:r>
              <a:rPr lang="en-US" baseline="0" dirty="0"/>
              <a:t>We can supply 100% of our needs (a huge benefit that few cities have).  </a:t>
            </a:r>
          </a:p>
          <a:p>
            <a:r>
              <a:rPr lang="en-US" baseline="0" dirty="0"/>
              <a:t>Excess capacity is sold into wholesale markets to generate additional revenue but on a much more limited basis due to new EPA regulations and operating restrictions in 2016.</a:t>
            </a:r>
          </a:p>
          <a:p>
            <a:r>
              <a:rPr lang="en-US" dirty="0"/>
              <a:t>Energy Resources in 2018. </a:t>
            </a:r>
          </a:p>
          <a:p>
            <a:r>
              <a:rPr lang="en-US" dirty="0"/>
              <a:t>Note decrease in Power Plant generation, increase in hydro &amp; purchase power.</a:t>
            </a:r>
          </a:p>
          <a:p>
            <a:r>
              <a:rPr lang="en-US" dirty="0"/>
              <a:t>Solar added in January &amp; March 2018.</a:t>
            </a:r>
          </a:p>
          <a:p>
            <a:r>
              <a:rPr lang="en-US" dirty="0"/>
              <a:t>Renewables now account for 22% of our power supply!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Percentages are based on meeting a 61MW peak.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2018 will be the ‘new normal’.</a:t>
            </a:r>
          </a:p>
          <a:p>
            <a:r>
              <a:rPr lang="en-US" dirty="0"/>
              <a:t>Diversity is very important</a:t>
            </a:r>
            <a:r>
              <a:rPr lang="en-US" baseline="0" dirty="0"/>
              <a:t> (not putting all your eggs in one basket).  Each has risk, pro’s &amp; con’s.  No perfect combination, sort of like investing.  </a:t>
            </a:r>
          </a:p>
          <a:p>
            <a:r>
              <a:rPr lang="en-US" baseline="0" dirty="0"/>
              <a:t>We utilize many experts to help us determine what’s ‘best’ for us.</a:t>
            </a:r>
          </a:p>
          <a:p>
            <a:r>
              <a:rPr lang="en-US" baseline="0" dirty="0"/>
              <a:t>Regulations change, effects of supply &amp; demand are different for each.  </a:t>
            </a:r>
          </a:p>
          <a:p>
            <a:pPr defTabSz="917720">
              <a:defRPr/>
            </a:pPr>
            <a:r>
              <a:rPr lang="en-US" baseline="0" dirty="0"/>
              <a:t>Although we’ll have ~22% coming from renewable energy, they are not base load units (only 20-50% capacity factors), and must be ‘backed up’ when </a:t>
            </a:r>
            <a:r>
              <a:rPr lang="en-US" b="0" baseline="0" dirty="0"/>
              <a:t>the sun doesn’t shine, wind blow or water flow.</a:t>
            </a:r>
          </a:p>
          <a:p>
            <a:pPr marL="0" marR="0" lvl="0" indent="0" algn="l" defTabSz="91772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84</a:t>
            </a:fld>
            <a:endParaRPr lang="en-US" dirty="0"/>
          </a:p>
        </p:txBody>
      </p:sp>
    </p:spTree>
    <p:extLst>
      <p:ext uri="{BB962C8B-B14F-4D97-AF65-F5344CB8AC3E}">
        <p14:creationId xmlns:p14="http://schemas.microsoft.com/office/powerpoint/2010/main" val="9964189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wood fuels, most of the others are 0.2% or less.</a:t>
            </a:r>
          </a:p>
          <a:p>
            <a:r>
              <a:rPr lang="en-US" dirty="0"/>
              <a:t>In 2017, gas, nuclear and hydro %’s about the same.  Coal 24.4%, hydro 8.5%, wind 6.9%, solar 2%.</a:t>
            </a:r>
          </a:p>
          <a:p>
            <a:r>
              <a:rPr lang="en-US" dirty="0"/>
              <a:t>Most additions in 2017 were gas 49%, wind 29%, solar 20%.</a:t>
            </a:r>
          </a:p>
          <a:p>
            <a:r>
              <a:rPr lang="en-US" dirty="0"/>
              <a:t>From Electric Generation by Fuel Type 2018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85</a:t>
            </a:fld>
            <a:endParaRPr lang="en-US" dirty="0"/>
          </a:p>
        </p:txBody>
      </p:sp>
    </p:spTree>
    <p:extLst>
      <p:ext uri="{BB962C8B-B14F-4D97-AF65-F5344CB8AC3E}">
        <p14:creationId xmlns:p14="http://schemas.microsoft.com/office/powerpoint/2010/main" val="37367724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expenditure chart used in presentation.  This is cumulative/big picture since 1992.</a:t>
            </a:r>
          </a:p>
          <a:p>
            <a:r>
              <a:rPr lang="en-US" dirty="0"/>
              <a:t>With your money.  Scale on the left side is in MILLIONS.</a:t>
            </a:r>
          </a:p>
          <a:p>
            <a:r>
              <a:rPr lang="en-US" dirty="0"/>
              <a:t>Fig 4-2. Cumulative investment in flue gas enviro controls: Nominal &amp; 2016 basis</a:t>
            </a:r>
          </a:p>
          <a:p>
            <a:r>
              <a:rPr lang="en-US" dirty="0"/>
              <a:t>I don’t have to remind you who was in the White House from 2009-2016.  About $60B was spent during this time.</a:t>
            </a:r>
          </a:p>
          <a:p>
            <a:r>
              <a:rPr lang="en-US" dirty="0"/>
              <a:t>From Valuing the national investment in coal-based power generation plant air emissions controls report by APPA,EEI,NRECA 2018 report.</a:t>
            </a:r>
          </a:p>
        </p:txBody>
      </p:sp>
      <p:sp>
        <p:nvSpPr>
          <p:cNvPr id="4" name="Slide Number Placeholder 3"/>
          <p:cNvSpPr>
            <a:spLocks noGrp="1"/>
          </p:cNvSpPr>
          <p:nvPr>
            <p:ph type="sldNum" sz="quarter" idx="10"/>
          </p:nvPr>
        </p:nvSpPr>
        <p:spPr/>
        <p:txBody>
          <a:bodyPr/>
          <a:lstStyle/>
          <a:p>
            <a:fld id="{C273C452-0A69-4287-B36B-8F027A5FEFCB}" type="slidenum">
              <a:rPr lang="en-US" smtClean="0"/>
              <a:pPr/>
              <a:t>86</a:t>
            </a:fld>
            <a:endParaRPr lang="en-US" dirty="0"/>
          </a:p>
        </p:txBody>
      </p:sp>
    </p:spTree>
    <p:extLst>
      <p:ext uri="{BB962C8B-B14F-4D97-AF65-F5344CB8AC3E}">
        <p14:creationId xmlns:p14="http://schemas.microsoft.com/office/powerpoint/2010/main" val="28405035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are located in the PJM Interconnection Region.</a:t>
            </a:r>
          </a:p>
          <a:p>
            <a:r>
              <a:rPr lang="en-US" sz="1200" b="1"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U.S. Energy Information Administration, Federal Energy Regulatory Commission (FERC) Financial Reports, 2/9/18.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3"/>
              </a:rPr>
              <a:t>Utilities continue to increase spending on transmission infrastructure</a:t>
            </a:r>
            <a:r>
              <a:rPr lang="en-US" sz="1200" kern="1200" dirty="0">
                <a:solidFill>
                  <a:schemeClr val="tx1"/>
                </a:solidFill>
                <a:effectLst/>
                <a:latin typeface="+mn-lt"/>
                <a:ea typeface="+mn-ea"/>
                <a:cs typeface="+mn-cs"/>
              </a:rPr>
              <a:t>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87</a:t>
            </a:fld>
            <a:endParaRPr lang="en-US" dirty="0"/>
          </a:p>
        </p:txBody>
      </p:sp>
    </p:spTree>
    <p:extLst>
      <p:ext uri="{BB962C8B-B14F-4D97-AF65-F5344CB8AC3E}">
        <p14:creationId xmlns:p14="http://schemas.microsoft.com/office/powerpoint/2010/main" val="1065868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U.S. Energy Information Administration, </a:t>
            </a:r>
            <a:r>
              <a:rPr lang="en-US" sz="1200" i="1" kern="1200" dirty="0">
                <a:solidFill>
                  <a:schemeClr val="tx1"/>
                </a:solidFill>
                <a:effectLst/>
                <a:latin typeface="+mn-lt"/>
                <a:ea typeface="+mn-ea"/>
                <a:cs typeface="+mn-cs"/>
                <a:hlinkClick r:id="rId3"/>
              </a:rPr>
              <a:t>Annual Energy Outlook 2018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88</a:t>
            </a:fld>
            <a:endParaRPr lang="en-US" dirty="0"/>
          </a:p>
        </p:txBody>
      </p:sp>
    </p:spTree>
    <p:extLst>
      <p:ext uri="{BB962C8B-B14F-4D97-AF65-F5344CB8AC3E}">
        <p14:creationId xmlns:p14="http://schemas.microsoft.com/office/powerpoint/2010/main" val="34612220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2016 presentation.</a:t>
            </a:r>
          </a:p>
          <a:p>
            <a:r>
              <a:rPr lang="en-US" dirty="0"/>
              <a:t>Longer term forecast of energy resources. Remember, having it and having it available when needed are two separate things.</a:t>
            </a:r>
          </a:p>
          <a:p>
            <a:r>
              <a:rPr lang="en-US" dirty="0"/>
              <a:t>Most is natural gas followed by wind &amp; solar.</a:t>
            </a:r>
          </a:p>
          <a:p>
            <a:r>
              <a:rPr lang="en-US" dirty="0"/>
              <a:t>Despite their ‘popularity’, coal &amp; nuclear will play</a:t>
            </a:r>
            <a:r>
              <a:rPr lang="en-US" baseline="0" dirty="0"/>
              <a:t> significant roles due to their ability to provide 24/7 energy 80-90% of the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U.S. Energy Information Administration, </a:t>
            </a:r>
            <a:r>
              <a:rPr lang="en-US" sz="1200" i="1" kern="1200" dirty="0">
                <a:solidFill>
                  <a:schemeClr val="tx1"/>
                </a:solidFill>
                <a:effectLst/>
                <a:latin typeface="+mn-lt"/>
                <a:ea typeface="+mn-ea"/>
                <a:cs typeface="+mn-cs"/>
              </a:rPr>
              <a:t>Annual Energy Outlook 2017</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89</a:t>
            </a:fld>
            <a:endParaRPr lang="en-US" dirty="0"/>
          </a:p>
        </p:txBody>
      </p:sp>
    </p:spTree>
    <p:extLst>
      <p:ext uri="{BB962C8B-B14F-4D97-AF65-F5344CB8AC3E}">
        <p14:creationId xmlns:p14="http://schemas.microsoft.com/office/powerpoint/2010/main" val="340555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separately metered (except food processors and some industries).  Residential usage is based on metered water usage.</a:t>
            </a:r>
          </a:p>
          <a:p>
            <a:r>
              <a:rPr lang="en-US" dirty="0"/>
              <a:t>Similar to 2016 except interdepartment which was a lot higher due to changes at the Power Plant. </a:t>
            </a:r>
          </a:p>
          <a:p>
            <a:r>
              <a:rPr lang="en-US" dirty="0"/>
              <a:t>Residential </a:t>
            </a:r>
            <a:r>
              <a:rPr lang="en-US" sz="1200" b="0" i="0" u="none" strike="noStrike" kern="1200" dirty="0">
                <a:solidFill>
                  <a:schemeClr val="tx1"/>
                </a:solidFill>
                <a:effectLst/>
                <a:latin typeface="+mn-lt"/>
                <a:ea typeface="+mn-ea"/>
                <a:cs typeface="+mn-cs"/>
              </a:rPr>
              <a:t>$914,676, Food</a:t>
            </a:r>
            <a:r>
              <a:rPr lang="en-US" dirty="0"/>
              <a:t> </a:t>
            </a:r>
            <a:r>
              <a:rPr lang="en-US" sz="1200" b="0" i="0" u="none" strike="noStrike" kern="1200" dirty="0">
                <a:solidFill>
                  <a:schemeClr val="tx1"/>
                </a:solidFill>
                <a:effectLst/>
                <a:latin typeface="+mn-lt"/>
                <a:ea typeface="+mn-ea"/>
                <a:cs typeface="+mn-cs"/>
              </a:rPr>
              <a:t>$589,936, Commercial/Industrial $408,575, Interdepartment is Electric (main source) &amp; Water dept’s</a:t>
            </a:r>
            <a:r>
              <a:rPr lang="en-US" dirty="0"/>
              <a:t> </a:t>
            </a:r>
            <a:r>
              <a:rPr lang="en-US" sz="1200" b="0" i="0" u="none" strike="noStrike" kern="1200" dirty="0">
                <a:solidFill>
                  <a:schemeClr val="tx1"/>
                </a:solidFill>
                <a:effectLst/>
                <a:latin typeface="+mn-lt"/>
                <a:ea typeface="+mn-ea"/>
                <a:cs typeface="+mn-cs"/>
              </a:rPr>
              <a:t>$79,868.</a:t>
            </a:r>
          </a:p>
          <a:p>
            <a:r>
              <a:rPr lang="en-US" sz="1200" b="0" i="0" u="none" strike="noStrike" kern="1200" dirty="0">
                <a:solidFill>
                  <a:schemeClr val="tx1"/>
                </a:solidFill>
                <a:effectLst/>
                <a:latin typeface="+mn-lt"/>
                <a:ea typeface="+mn-ea"/>
                <a:cs typeface="+mn-cs"/>
              </a:rPr>
              <a:t>From Brenda’s DOE report.</a:t>
            </a:r>
            <a:endParaRPr lang="en-US" u="none"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9</a:t>
            </a:fld>
            <a:endParaRPr lang="en-US" dirty="0"/>
          </a:p>
        </p:txBody>
      </p:sp>
    </p:spTree>
    <p:extLst>
      <p:ext uri="{BB962C8B-B14F-4D97-AF65-F5344CB8AC3E}">
        <p14:creationId xmlns:p14="http://schemas.microsoft.com/office/powerpoint/2010/main" val="41452101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World consumption not US.</a:t>
            </a:r>
          </a:p>
          <a:p>
            <a:pPr fontAlgn="base"/>
            <a:r>
              <a:rPr lang="en-US" sz="1200" b="1" i="0" kern="1200" dirty="0">
                <a:solidFill>
                  <a:schemeClr val="tx1"/>
                </a:solidFill>
                <a:effectLst/>
                <a:latin typeface="+mn-lt"/>
                <a:ea typeface="+mn-ea"/>
                <a:cs typeface="+mn-cs"/>
              </a:rPr>
              <a:t>Source: </a:t>
            </a:r>
            <a:r>
              <a:rPr lang="en-US" sz="1200" b="0" i="0" kern="1200" dirty="0">
                <a:solidFill>
                  <a:schemeClr val="tx1"/>
                </a:solidFill>
                <a:effectLst/>
                <a:latin typeface="+mn-lt"/>
                <a:ea typeface="+mn-ea"/>
                <a:cs typeface="+mn-cs"/>
              </a:rPr>
              <a:t>U.S. Energy Information Administration, </a:t>
            </a:r>
            <a:r>
              <a:rPr lang="en-US" sz="1200" b="0" i="1" u="none" strike="noStrike" kern="1200" dirty="0">
                <a:solidFill>
                  <a:schemeClr val="tx1"/>
                </a:solidFill>
                <a:effectLst/>
                <a:latin typeface="+mn-lt"/>
                <a:ea typeface="+mn-ea"/>
                <a:cs typeface="+mn-cs"/>
                <a:hlinkClick r:id="rId3"/>
              </a:rPr>
              <a:t>International Energy Outlook 2017</a:t>
            </a:r>
            <a:endParaRPr lang="en-US" sz="1200" b="0"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90</a:t>
            </a:fld>
            <a:endParaRPr lang="en-US" dirty="0"/>
          </a:p>
        </p:txBody>
      </p:sp>
    </p:spTree>
    <p:extLst>
      <p:ext uri="{BB962C8B-B14F-4D97-AF65-F5344CB8AC3E}">
        <p14:creationId xmlns:p14="http://schemas.microsoft.com/office/powerpoint/2010/main" val="24958709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not only the change in resource %’s but the amounts of owned generation.  Most IOU’s are divesting their generation plants.</a:t>
            </a:r>
          </a:p>
          <a:p>
            <a:r>
              <a:rPr lang="en-US" dirty="0"/>
              <a:t>Source: Power magazine April 2018</a:t>
            </a:r>
          </a:p>
        </p:txBody>
      </p:sp>
      <p:sp>
        <p:nvSpPr>
          <p:cNvPr id="4" name="Slide Number Placeholder 3"/>
          <p:cNvSpPr>
            <a:spLocks noGrp="1"/>
          </p:cNvSpPr>
          <p:nvPr>
            <p:ph type="sldNum" sz="quarter" idx="10"/>
          </p:nvPr>
        </p:nvSpPr>
        <p:spPr/>
        <p:txBody>
          <a:bodyPr/>
          <a:lstStyle/>
          <a:p>
            <a:fld id="{C273C452-0A69-4287-B36B-8F027A5FEFCB}" type="slidenum">
              <a:rPr lang="en-US" smtClean="0"/>
              <a:pPr/>
              <a:t>91</a:t>
            </a:fld>
            <a:endParaRPr lang="en-US" dirty="0"/>
          </a:p>
        </p:txBody>
      </p:sp>
    </p:spTree>
    <p:extLst>
      <p:ext uri="{BB962C8B-B14F-4D97-AF65-F5344CB8AC3E}">
        <p14:creationId xmlns:p14="http://schemas.microsoft.com/office/powerpoint/2010/main" val="32450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Standardv3">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bwMode="auto">
          <a:xfrm>
            <a:off x="0" y="0"/>
            <a:ext cx="91440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1F497D"/>
                </a:solidFill>
                <a:latin typeface="Arial (Body)"/>
                <a:cs typeface="Arial" panose="020B0604020202020204" pitchFamily="34" charset="0"/>
              </a:defRPr>
            </a:lvl1pPr>
          </a:lstStyle>
          <a:p>
            <a:r>
              <a:rPr lang="en-US" dirty="0"/>
              <a:t>Click to edit Master title style</a:t>
            </a:r>
          </a:p>
        </p:txBody>
      </p:sp>
      <p:sp>
        <p:nvSpPr>
          <p:cNvPr id="10" name="Content Placeholder 2"/>
          <p:cNvSpPr>
            <a:spLocks noGrp="1"/>
          </p:cNvSpPr>
          <p:nvPr>
            <p:ph idx="1"/>
          </p:nvPr>
        </p:nvSpPr>
        <p:spPr>
          <a:xfrm>
            <a:off x="228600" y="762000"/>
            <a:ext cx="8686800" cy="5105400"/>
          </a:xfrm>
          <a:prstGeom prst="rect">
            <a:avLst/>
          </a:prstGeom>
        </p:spPr>
        <p:txBody>
          <a:bodyPr/>
          <a:lstStyle>
            <a:lvl1pPr>
              <a:defRPr sz="2800">
                <a:latin typeface="Arial (Body)"/>
                <a:cs typeface="Arial" panose="020B0604020202020204" pitchFamily="34" charset="0"/>
              </a:defRPr>
            </a:lvl1pPr>
            <a:lvl2pPr marL="914400" indent="-457200">
              <a:buFont typeface="Arial" panose="020B0604020202020204" pitchFamily="34" charset="0"/>
              <a:buChar char="•"/>
              <a:defRPr sz="2400">
                <a:latin typeface="Arial (Body)"/>
                <a:cs typeface="Arial" panose="020B0604020202020204" pitchFamily="34" charset="0"/>
              </a:defRPr>
            </a:lvl2pPr>
            <a:lvl3pPr marL="1257300" indent="-342900">
              <a:buFont typeface="Arial" panose="020B0604020202020204" pitchFamily="34" charset="0"/>
              <a:buChar char="•"/>
              <a:defRPr sz="2000">
                <a:latin typeface="Arial (Body)"/>
                <a:cs typeface="Arial" panose="020B0604020202020204" pitchFamily="34" charset="0"/>
              </a:defRPr>
            </a:lvl3pPr>
            <a:lvl4pPr marL="1714500" indent="-342900">
              <a:buFont typeface="Arial" panose="020B0604020202020204" pitchFamily="34" charset="0"/>
              <a:buChar char="•"/>
              <a:defRPr sz="1800">
                <a:latin typeface="Arial (Body)"/>
                <a:cs typeface="Arial" panose="020B0604020202020204" pitchFamily="34" charset="0"/>
              </a:defRPr>
            </a:lvl4pPr>
            <a:lvl5pPr marL="2114550" indent="-285750">
              <a:buFont typeface="Arial" panose="020B0604020202020204" pitchFamily="34" charset="0"/>
              <a:buChar char="•"/>
              <a:defRPr sz="1600">
                <a:latin typeface="Arial (Body)"/>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CEEC446-55D3-4C8E-99FE-E011BBB2F3D3}" type="datetime1">
              <a:rPr lang="en-US" smtClean="0"/>
              <a:t>4/11/2018</a:t>
            </a:fld>
            <a:endParaRPr lang="en-US" dirty="0"/>
          </a:p>
        </p:txBody>
      </p:sp>
      <p:sp>
        <p:nvSpPr>
          <p:cNvPr id="7" name="Slide Number Placeholder 5"/>
          <p:cNvSpPr>
            <a:spLocks noGrp="1"/>
          </p:cNvSpPr>
          <p:nvPr>
            <p:ph type="sldNum" sz="quarter" idx="12"/>
          </p:nvPr>
        </p:nvSpPr>
        <p:spPr bwMode="auto">
          <a:xfrm>
            <a:off x="4346575" y="6324600"/>
            <a:ext cx="530225"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000">
                <a:solidFill>
                  <a:srgbClr val="1F497D"/>
                </a:solidFill>
                <a:latin typeface="News Gothic MT"/>
              </a:defRPr>
            </a:lvl1pPr>
          </a:lstStyle>
          <a:p>
            <a:pPr>
              <a:defRPr/>
            </a:pPr>
            <a:fld id="{8E274AC4-5B88-495C-9E4A-95514C702A7C}" type="slidenum">
              <a:rPr lang="en-US"/>
              <a:pPr>
                <a:defRPr/>
              </a:pPr>
              <a:t>‹#›</a:t>
            </a:fld>
            <a:endParaRPr lang="en-US" dirty="0"/>
          </a:p>
        </p:txBody>
      </p:sp>
    </p:spTree>
    <p:extLst>
      <p:ext uri="{BB962C8B-B14F-4D97-AF65-F5344CB8AC3E}">
        <p14:creationId xmlns:p14="http://schemas.microsoft.com/office/powerpoint/2010/main" val="193670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Standard 4.5.17">
    <p:spTree>
      <p:nvGrpSpPr>
        <p:cNvPr id="1" name=""/>
        <p:cNvGrpSpPr/>
        <p:nvPr/>
      </p:nvGrpSpPr>
      <p:grpSpPr>
        <a:xfrm>
          <a:off x="0" y="0"/>
          <a:ext cx="0" cy="0"/>
          <a:chOff x="0" y="0"/>
          <a:chExt cx="0" cy="0"/>
        </a:xfrm>
      </p:grpSpPr>
      <p:sp>
        <p:nvSpPr>
          <p:cNvPr id="4" name="Footer Placeholder 4"/>
          <p:cNvSpPr txBox="1">
            <a:spLocks/>
          </p:cNvSpPr>
          <p:nvPr userDrawn="1"/>
        </p:nvSpPr>
        <p:spPr bwMode="auto">
          <a:xfrm>
            <a:off x="1295400" y="6477000"/>
            <a:ext cx="30480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rgbClr val="1F497D"/>
                </a:solidFill>
                <a:latin typeface="News Gothic MT"/>
                <a:ea typeface="+mn-ea"/>
                <a:cs typeface="+mn-cs"/>
              </a:defRPr>
            </a:lvl1pPr>
            <a:lvl2pPr marL="457200" algn="ctr" rtl="0" fontAlgn="base">
              <a:spcBef>
                <a:spcPct val="0"/>
              </a:spcBef>
              <a:spcAft>
                <a:spcPct val="0"/>
              </a:spcAft>
              <a:defRPr sz="2800" kern="1200">
                <a:solidFill>
                  <a:schemeClr val="tx2"/>
                </a:solidFill>
                <a:latin typeface="Blair ITC Std" pitchFamily="50" charset="0"/>
                <a:ea typeface="+mn-ea"/>
                <a:cs typeface="+mn-cs"/>
              </a:defRPr>
            </a:lvl2pPr>
            <a:lvl3pPr marL="914400" algn="ctr" rtl="0" fontAlgn="base">
              <a:spcBef>
                <a:spcPct val="0"/>
              </a:spcBef>
              <a:spcAft>
                <a:spcPct val="0"/>
              </a:spcAft>
              <a:defRPr sz="2800" kern="1200">
                <a:solidFill>
                  <a:schemeClr val="tx2"/>
                </a:solidFill>
                <a:latin typeface="Blair ITC Std" pitchFamily="50" charset="0"/>
                <a:ea typeface="+mn-ea"/>
                <a:cs typeface="+mn-cs"/>
              </a:defRPr>
            </a:lvl3pPr>
            <a:lvl4pPr marL="1371600" algn="ctr" rtl="0" fontAlgn="base">
              <a:spcBef>
                <a:spcPct val="0"/>
              </a:spcBef>
              <a:spcAft>
                <a:spcPct val="0"/>
              </a:spcAft>
              <a:defRPr sz="2800" kern="1200">
                <a:solidFill>
                  <a:schemeClr val="tx2"/>
                </a:solidFill>
                <a:latin typeface="Blair ITC Std" pitchFamily="50" charset="0"/>
                <a:ea typeface="+mn-ea"/>
                <a:cs typeface="+mn-cs"/>
              </a:defRPr>
            </a:lvl4pPr>
            <a:lvl5pPr marL="1828800" algn="ctr" rtl="0" fontAlgn="base">
              <a:spcBef>
                <a:spcPct val="0"/>
              </a:spcBef>
              <a:spcAft>
                <a:spcPct val="0"/>
              </a:spcAft>
              <a:defRPr sz="2800" kern="1200">
                <a:solidFill>
                  <a:schemeClr val="tx2"/>
                </a:solidFill>
                <a:latin typeface="Blair ITC Std" pitchFamily="50" charset="0"/>
                <a:ea typeface="+mn-ea"/>
                <a:cs typeface="+mn-cs"/>
              </a:defRPr>
            </a:lvl5pPr>
            <a:lvl6pPr marL="2286000" algn="l" defTabSz="914400" rtl="0" eaLnBrk="1" latinLnBrk="0" hangingPunct="1">
              <a:defRPr sz="2800" kern="1200">
                <a:solidFill>
                  <a:schemeClr val="tx2"/>
                </a:solidFill>
                <a:latin typeface="Blair ITC Std" pitchFamily="50" charset="0"/>
                <a:ea typeface="+mn-ea"/>
                <a:cs typeface="+mn-cs"/>
              </a:defRPr>
            </a:lvl6pPr>
            <a:lvl7pPr marL="2743200" algn="l" defTabSz="914400" rtl="0" eaLnBrk="1" latinLnBrk="0" hangingPunct="1">
              <a:defRPr sz="2800" kern="1200">
                <a:solidFill>
                  <a:schemeClr val="tx2"/>
                </a:solidFill>
                <a:latin typeface="Blair ITC Std" pitchFamily="50" charset="0"/>
                <a:ea typeface="+mn-ea"/>
                <a:cs typeface="+mn-cs"/>
              </a:defRPr>
            </a:lvl7pPr>
            <a:lvl8pPr marL="3200400" algn="l" defTabSz="914400" rtl="0" eaLnBrk="1" latinLnBrk="0" hangingPunct="1">
              <a:defRPr sz="2800" kern="1200">
                <a:solidFill>
                  <a:schemeClr val="tx2"/>
                </a:solidFill>
                <a:latin typeface="Blair ITC Std" pitchFamily="50" charset="0"/>
                <a:ea typeface="+mn-ea"/>
                <a:cs typeface="+mn-cs"/>
              </a:defRPr>
            </a:lvl8pPr>
            <a:lvl9pPr marL="3657600" algn="l" defTabSz="914400" rtl="0" eaLnBrk="1" latinLnBrk="0" hangingPunct="1">
              <a:defRPr sz="2800" kern="1200">
                <a:solidFill>
                  <a:schemeClr val="tx2"/>
                </a:solidFill>
                <a:latin typeface="Blair ITC Std" pitchFamily="50" charset="0"/>
                <a:ea typeface="+mn-ea"/>
                <a:cs typeface="+mn-cs"/>
              </a:defRPr>
            </a:lvl9pPr>
          </a:lstStyle>
          <a:p>
            <a:pPr defTabSz="914400">
              <a:defRPr/>
            </a:pPr>
            <a:r>
              <a:rPr lang="en-US" b="1" i="1" dirty="0">
                <a:latin typeface="ITC Giovanni Std Book" pitchFamily="50" charset="0"/>
              </a:rPr>
              <a:t>Business Confidential</a:t>
            </a:r>
          </a:p>
        </p:txBody>
      </p:sp>
      <p:sp>
        <p:nvSpPr>
          <p:cNvPr id="6" name="Rectangle 2"/>
          <p:cNvSpPr>
            <a:spLocks noGrp="1" noChangeArrowheads="1"/>
          </p:cNvSpPr>
          <p:nvPr>
            <p:ph type="title" idx="4294967295"/>
          </p:nvPr>
        </p:nvSpPr>
        <p:spPr bwMode="auto">
          <a:xfrm>
            <a:off x="228600" y="0"/>
            <a:ext cx="8686800" cy="757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1F497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p:cNvSpPr>
            <a:spLocks noGrp="1"/>
          </p:cNvSpPr>
          <p:nvPr>
            <p:ph idx="1"/>
          </p:nvPr>
        </p:nvSpPr>
        <p:spPr>
          <a:xfrm>
            <a:off x="228600" y="762000"/>
            <a:ext cx="8686800" cy="5410200"/>
          </a:xfrm>
          <a:prstGeom prst="rect">
            <a:avLst/>
          </a:prstGeom>
        </p:spPr>
        <p:txBody>
          <a:bodyPr/>
          <a:lstStyle>
            <a:lvl1pPr>
              <a:defRPr sz="2800">
                <a:latin typeface="+mj-lt"/>
                <a:cs typeface="Arial" panose="020B0604020202020204" pitchFamily="34" charset="0"/>
              </a:defRPr>
            </a:lvl1pPr>
            <a:lvl2pPr marL="914400" indent="-457200">
              <a:buFont typeface="Arial" panose="020B0604020202020204" pitchFamily="34" charset="0"/>
              <a:buChar char="•"/>
              <a:defRPr sz="2400">
                <a:latin typeface="+mj-lt"/>
                <a:cs typeface="Arial" panose="020B0604020202020204" pitchFamily="34" charset="0"/>
              </a:defRPr>
            </a:lvl2pPr>
            <a:lvl3pPr marL="1257300" indent="-342900">
              <a:buFont typeface="Arial" panose="020B0604020202020204" pitchFamily="34" charset="0"/>
              <a:buChar char="•"/>
              <a:defRPr sz="2000">
                <a:latin typeface="+mj-lt"/>
                <a:cs typeface="Arial" panose="020B0604020202020204" pitchFamily="34" charset="0"/>
              </a:defRPr>
            </a:lvl3pPr>
            <a:lvl4pPr marL="1714500" indent="-342900">
              <a:buFont typeface="Arial" panose="020B0604020202020204" pitchFamily="34" charset="0"/>
              <a:buChar char="•"/>
              <a:defRPr sz="1800">
                <a:latin typeface="+mj-lt"/>
                <a:cs typeface="Arial" panose="020B0604020202020204" pitchFamily="34" charset="0"/>
              </a:defRPr>
            </a:lvl4pPr>
            <a:lvl5pPr marL="2114550" indent="-285750">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eaLnBrk="0" hangingPunct="0">
              <a:defRPr smtClean="0">
                <a:latin typeface="ITC Giovanni Std Book" pitchFamily="50" charset="0"/>
              </a:defRPr>
            </a:lvl1pPr>
          </a:lstStyle>
          <a:p>
            <a:pPr>
              <a:defRPr/>
            </a:pPr>
            <a:r>
              <a:rPr lang="en-US" dirty="0"/>
              <a:t>4/19/17</a:t>
            </a:r>
          </a:p>
        </p:txBody>
      </p:sp>
      <p:sp>
        <p:nvSpPr>
          <p:cNvPr id="7" name="Slide Number Placeholder 5"/>
          <p:cNvSpPr>
            <a:spLocks noGrp="1"/>
          </p:cNvSpPr>
          <p:nvPr>
            <p:ph type="sldNum" sz="quarter" idx="11"/>
          </p:nvPr>
        </p:nvSpPr>
        <p:spPr bwMode="auto">
          <a:xfrm>
            <a:off x="4346575" y="6324600"/>
            <a:ext cx="530225"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000" smtClean="0">
                <a:solidFill>
                  <a:srgbClr val="1F497D"/>
                </a:solidFill>
                <a:latin typeface="ITC Giovanni Std Book" panose="00000500000000000000" pitchFamily="50" charset="0"/>
              </a:defRPr>
            </a:lvl1pPr>
          </a:lstStyle>
          <a:p>
            <a:pPr defTabSz="914400">
              <a:defRPr/>
            </a:pPr>
            <a:fld id="{6E981107-AE20-4FC2-A912-29D083618640}" type="slidenum">
              <a:rPr lang="en-US" altLang="en-US"/>
              <a:pPr defTabSz="914400">
                <a:defRPr/>
              </a:pPr>
              <a:t>‹#›</a:t>
            </a:fld>
            <a:endParaRPr lang="en-US" altLang="en-US" dirty="0"/>
          </a:p>
        </p:txBody>
      </p:sp>
      <p:sp>
        <p:nvSpPr>
          <p:cNvPr id="8" name="Footer Placeholder 4"/>
          <p:cNvSpPr>
            <a:spLocks noGrp="1"/>
          </p:cNvSpPr>
          <p:nvPr>
            <p:ph type="ftr" sz="quarter" idx="12"/>
          </p:nvPr>
        </p:nvSpPr>
        <p:spPr/>
        <p:txBody>
          <a:bodyPr/>
          <a:lstStyle>
            <a:lvl1pPr eaLnBrk="0" hangingPunct="0">
              <a:defRPr smtClean="0">
                <a:latin typeface="ITC Giovanni Std Book" pitchFamily="50" charset="0"/>
              </a:defRPr>
            </a:lvl1pPr>
          </a:lstStyle>
          <a:p>
            <a:pPr>
              <a:defRPr/>
            </a:pPr>
            <a:r>
              <a:rPr lang="en-US" dirty="0"/>
              <a:t>205 - MISO 2017-2018 Capacity Auction Results</a:t>
            </a:r>
          </a:p>
        </p:txBody>
      </p:sp>
    </p:spTree>
    <p:extLst>
      <p:ext uri="{BB962C8B-B14F-4D97-AF65-F5344CB8AC3E}">
        <p14:creationId xmlns:p14="http://schemas.microsoft.com/office/powerpoint/2010/main" val="255481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09295DE-6C11-4495-99F8-F4270F9B9359}" type="datetime1">
              <a:rPr lang="en-US" smtClean="0"/>
              <a:t>4/11/2018</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8992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400" b="0" i="0">
                <a:solidFill>
                  <a:srgbClr val="FFC300"/>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2294C39-DF9E-4AAB-B361-3B4F134940B3}" type="datetime1">
              <a:rPr lang="en-US" smtClean="0"/>
              <a:t>4/11/2018</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3982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Verdana"/>
                <a:cs typeface="Verdan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517F150-9171-4C4A-B5FA-C9CA21B28B07}" type="datetime1">
              <a:rPr lang="en-US" smtClean="0"/>
              <a:t>4/11/2018</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45256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21C19C2-F5E6-4368-B33D-FF30B596BFAE}" type="datetime1">
              <a:rPr lang="en-US" smtClean="0"/>
              <a:t>4/11/2018</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0187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5C10419-C85E-4DBB-9783-3964E95AD8AB}" type="datetime1">
              <a:rPr lang="en-US" smtClean="0"/>
              <a:t>4/11/2018</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4840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5A77C-E871-4395-87F8-BC1BF2B5C1A9}" type="datetimeFigureOut">
              <a:rPr lang="en-US" smtClean="0"/>
              <a:pPr/>
              <a:t>4/11/2018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4C779-30B2-4199-9242-65B41656AFC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1" y="0"/>
            <a:ext cx="8915400" cy="1374775"/>
          </a:xfrm>
          <a:custGeom>
            <a:avLst/>
            <a:gdLst/>
            <a:ahLst/>
            <a:cxnLst/>
            <a:rect l="l" t="t" r="r" b="b"/>
            <a:pathLst>
              <a:path w="8915400" h="1374775">
                <a:moveTo>
                  <a:pt x="0" y="1374648"/>
                </a:moveTo>
                <a:lnTo>
                  <a:pt x="8915398" y="1374648"/>
                </a:lnTo>
                <a:lnTo>
                  <a:pt x="8915398" y="0"/>
                </a:lnTo>
                <a:lnTo>
                  <a:pt x="0" y="0"/>
                </a:lnTo>
                <a:lnTo>
                  <a:pt x="0" y="1374648"/>
                </a:lnTo>
                <a:close/>
              </a:path>
            </a:pathLst>
          </a:custGeom>
          <a:solidFill>
            <a:srgbClr val="055A8D"/>
          </a:solidFill>
        </p:spPr>
        <p:txBody>
          <a:bodyPr wrap="square" lIns="0" tIns="0" rIns="0" bIns="0" rtlCol="0"/>
          <a:lstStyle/>
          <a:p>
            <a:endParaRPr dirty="0"/>
          </a:p>
        </p:txBody>
      </p:sp>
      <p:sp>
        <p:nvSpPr>
          <p:cNvPr id="17" name="bk object 17"/>
          <p:cNvSpPr/>
          <p:nvPr/>
        </p:nvSpPr>
        <p:spPr>
          <a:xfrm>
            <a:off x="228601" y="1434083"/>
            <a:ext cx="8915400" cy="5256530"/>
          </a:xfrm>
          <a:custGeom>
            <a:avLst/>
            <a:gdLst/>
            <a:ahLst/>
            <a:cxnLst/>
            <a:rect l="l" t="t" r="r" b="b"/>
            <a:pathLst>
              <a:path w="8915400" h="5256530">
                <a:moveTo>
                  <a:pt x="0" y="5256274"/>
                </a:moveTo>
                <a:lnTo>
                  <a:pt x="8915398" y="5256274"/>
                </a:lnTo>
                <a:lnTo>
                  <a:pt x="8915398" y="0"/>
                </a:lnTo>
                <a:lnTo>
                  <a:pt x="0" y="0"/>
                </a:lnTo>
                <a:lnTo>
                  <a:pt x="0" y="5256274"/>
                </a:lnTo>
                <a:close/>
              </a:path>
            </a:pathLst>
          </a:custGeom>
          <a:solidFill>
            <a:srgbClr val="055A8D"/>
          </a:solidFill>
        </p:spPr>
        <p:txBody>
          <a:bodyPr wrap="square" lIns="0" tIns="0" rIns="0" bIns="0" rtlCol="0"/>
          <a:lstStyle/>
          <a:p>
            <a:endParaRPr dirty="0"/>
          </a:p>
        </p:txBody>
      </p:sp>
      <p:sp>
        <p:nvSpPr>
          <p:cNvPr id="18" name="bk object 18"/>
          <p:cNvSpPr/>
          <p:nvPr/>
        </p:nvSpPr>
        <p:spPr>
          <a:xfrm>
            <a:off x="0" y="0"/>
            <a:ext cx="9144000" cy="1421891"/>
          </a:xfrm>
          <a:prstGeom prst="rect">
            <a:avLst/>
          </a:prstGeom>
          <a:blipFill>
            <a:blip r:embed="rId7" cstate="print"/>
            <a:stretch>
              <a:fillRect/>
            </a:stretch>
          </a:blipFill>
        </p:spPr>
        <p:txBody>
          <a:bodyPr wrap="square" lIns="0" tIns="0" rIns="0" bIns="0" rtlCol="0"/>
          <a:lstStyle/>
          <a:p>
            <a:endParaRPr dirty="0"/>
          </a:p>
        </p:txBody>
      </p:sp>
      <p:sp>
        <p:nvSpPr>
          <p:cNvPr id="19" name="bk object 19"/>
          <p:cNvSpPr/>
          <p:nvPr/>
        </p:nvSpPr>
        <p:spPr>
          <a:xfrm>
            <a:off x="228601" y="1374647"/>
            <a:ext cx="8916670" cy="59690"/>
          </a:xfrm>
          <a:custGeom>
            <a:avLst/>
            <a:gdLst/>
            <a:ahLst/>
            <a:cxnLst/>
            <a:rect l="l" t="t" r="r" b="b"/>
            <a:pathLst>
              <a:path w="8916670" h="59690">
                <a:moveTo>
                  <a:pt x="0" y="59435"/>
                </a:moveTo>
                <a:lnTo>
                  <a:pt x="8916160" y="59435"/>
                </a:lnTo>
                <a:lnTo>
                  <a:pt x="8916160" y="0"/>
                </a:lnTo>
                <a:lnTo>
                  <a:pt x="0" y="0"/>
                </a:lnTo>
                <a:lnTo>
                  <a:pt x="0" y="59435"/>
                </a:lnTo>
                <a:close/>
              </a:path>
            </a:pathLst>
          </a:custGeom>
          <a:solidFill>
            <a:srgbClr val="FFC300"/>
          </a:solidFill>
        </p:spPr>
        <p:txBody>
          <a:bodyPr wrap="square" lIns="0" tIns="0" rIns="0" bIns="0" rtlCol="0"/>
          <a:lstStyle/>
          <a:p>
            <a:endParaRPr dirty="0"/>
          </a:p>
        </p:txBody>
      </p:sp>
      <p:sp>
        <p:nvSpPr>
          <p:cNvPr id="20" name="bk object 20"/>
          <p:cNvSpPr/>
          <p:nvPr/>
        </p:nvSpPr>
        <p:spPr>
          <a:xfrm>
            <a:off x="228601" y="6690359"/>
            <a:ext cx="8915400" cy="167640"/>
          </a:xfrm>
          <a:custGeom>
            <a:avLst/>
            <a:gdLst/>
            <a:ahLst/>
            <a:cxnLst/>
            <a:rect l="l" t="t" r="r" b="b"/>
            <a:pathLst>
              <a:path w="8915400" h="167640">
                <a:moveTo>
                  <a:pt x="0" y="167638"/>
                </a:moveTo>
                <a:lnTo>
                  <a:pt x="8915398" y="167638"/>
                </a:lnTo>
                <a:lnTo>
                  <a:pt x="8915398" y="0"/>
                </a:lnTo>
                <a:lnTo>
                  <a:pt x="0" y="0"/>
                </a:lnTo>
                <a:lnTo>
                  <a:pt x="0" y="167638"/>
                </a:lnTo>
                <a:close/>
              </a:path>
            </a:pathLst>
          </a:custGeom>
          <a:solidFill>
            <a:srgbClr val="000000"/>
          </a:solidFill>
        </p:spPr>
        <p:txBody>
          <a:bodyPr wrap="square" lIns="0" tIns="0" rIns="0" bIns="0" rtlCol="0"/>
          <a:lstStyle/>
          <a:p>
            <a:endParaRPr dirty="0"/>
          </a:p>
        </p:txBody>
      </p:sp>
      <p:sp>
        <p:nvSpPr>
          <p:cNvPr id="21" name="bk object 21"/>
          <p:cNvSpPr/>
          <p:nvPr/>
        </p:nvSpPr>
        <p:spPr>
          <a:xfrm>
            <a:off x="0" y="0"/>
            <a:ext cx="228600" cy="6856730"/>
          </a:xfrm>
          <a:custGeom>
            <a:avLst/>
            <a:gdLst/>
            <a:ahLst/>
            <a:cxnLst/>
            <a:rect l="l" t="t" r="r" b="b"/>
            <a:pathLst>
              <a:path w="228600" h="6856730">
                <a:moveTo>
                  <a:pt x="0" y="6856475"/>
                </a:moveTo>
                <a:lnTo>
                  <a:pt x="228601" y="6856475"/>
                </a:lnTo>
                <a:lnTo>
                  <a:pt x="228601" y="0"/>
                </a:lnTo>
                <a:lnTo>
                  <a:pt x="0" y="0"/>
                </a:lnTo>
                <a:lnTo>
                  <a:pt x="0" y="6856475"/>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566115" y="222631"/>
            <a:ext cx="8011769" cy="939800"/>
          </a:xfrm>
          <a:prstGeom prst="rect">
            <a:avLst/>
          </a:prstGeom>
        </p:spPr>
        <p:txBody>
          <a:bodyPr wrap="square" lIns="0" tIns="0" rIns="0" bIns="0">
            <a:spAutoFit/>
          </a:bodyPr>
          <a:lstStyle>
            <a:lvl1pPr>
              <a:defRPr sz="3000" b="1" i="0">
                <a:solidFill>
                  <a:schemeClr val="bg1"/>
                </a:solidFill>
                <a:latin typeface="Verdana"/>
                <a:cs typeface="Verdana"/>
              </a:defRPr>
            </a:lvl1pPr>
          </a:lstStyle>
          <a:p>
            <a:endParaRPr/>
          </a:p>
        </p:txBody>
      </p:sp>
      <p:sp>
        <p:nvSpPr>
          <p:cNvPr id="3" name="Holder 3"/>
          <p:cNvSpPr>
            <a:spLocks noGrp="1"/>
          </p:cNvSpPr>
          <p:nvPr>
            <p:ph type="body" idx="1"/>
          </p:nvPr>
        </p:nvSpPr>
        <p:spPr>
          <a:xfrm>
            <a:off x="758266" y="1665173"/>
            <a:ext cx="7627467" cy="3245485"/>
          </a:xfrm>
          <a:prstGeom prst="rect">
            <a:avLst/>
          </a:prstGeom>
        </p:spPr>
        <p:txBody>
          <a:bodyPr wrap="square" lIns="0" tIns="0" rIns="0" bIns="0">
            <a:spAutoFit/>
          </a:bodyPr>
          <a:lstStyle>
            <a:lvl1pPr>
              <a:defRPr sz="2400" b="0" i="0">
                <a:solidFill>
                  <a:srgbClr val="FFC300"/>
                </a:solidFill>
                <a:latin typeface="Verdana"/>
                <a:cs typeface="Verdan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8BF42023-7C1E-4D84-9BA3-A63537578891}" type="datetime1">
              <a:rPr lang="en-US" smtClean="0"/>
              <a:t>4/11/2018</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350829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orrutilities.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8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chart" Target="../charts/chart33.xml"/><Relationship Id="rId4" Type="http://schemas.openxmlformats.org/officeDocument/2006/relationships/chart" Target="../charts/chart32.xml"/></Relationships>
</file>

<file path=ppt/slides/_rels/slide8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chart" Target="../charts/chart36.xml"/><Relationship Id="rId4" Type="http://schemas.openxmlformats.org/officeDocument/2006/relationships/chart" Target="../charts/chart35.xml"/></Relationships>
</file>

<file path=ppt/slides/_rels/slide8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8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90.xml.rels><?xml version="1.0" encoding="UTF-8" standalone="yes"?>
<Relationships xmlns="http://schemas.openxmlformats.org/package/2006/relationships"><Relationship Id="rId3" Type="http://schemas.openxmlformats.org/officeDocument/2006/relationships/hyperlink" Target="http://www.eia.gov/outlooks/ieo/"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normAutofit fontScale="90000"/>
          </a:bodyPr>
          <a:lstStyle/>
          <a:p>
            <a:r>
              <a:rPr lang="en-US" dirty="0"/>
              <a:t>ORRVLLE UTILITIES</a:t>
            </a:r>
            <a:br>
              <a:rPr lang="en-US" dirty="0"/>
            </a:br>
            <a:r>
              <a:rPr lang="en-US" dirty="0"/>
              <a:t>2017 Annual Report</a:t>
            </a:r>
            <a:br>
              <a:rPr lang="en-US" dirty="0"/>
            </a:br>
            <a:r>
              <a:rPr lang="en-US" sz="3100" dirty="0"/>
              <a:t>Jeff Brediger, Director of Utilities </a:t>
            </a:r>
            <a:r>
              <a:rPr lang="en-US" sz="2400" dirty="0"/>
              <a:t/>
            </a:r>
            <a:br>
              <a:rPr lang="en-US" sz="2400" dirty="0"/>
            </a:br>
            <a:endParaRPr lang="en-US" sz="1600" dirty="0"/>
          </a:p>
        </p:txBody>
      </p:sp>
      <p:pic>
        <p:nvPicPr>
          <p:cNvPr id="8" name="Content Placeholder 7" descr="Utility logo.GIF"/>
          <p:cNvPicPr>
            <a:picLocks noGrp="1" noChangeAspect="1"/>
          </p:cNvPicPr>
          <p:nvPr>
            <p:ph idx="1"/>
          </p:nvPr>
        </p:nvPicPr>
        <p:blipFill>
          <a:blip r:embed="rId3" cstate="print"/>
          <a:stretch>
            <a:fillRect/>
          </a:stretch>
        </p:blipFill>
        <p:spPr>
          <a:xfrm>
            <a:off x="1752600" y="1752600"/>
            <a:ext cx="5562600" cy="4964875"/>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37C137-F972-4A83-A037-3DB0BE11C97A}"/>
              </a:ext>
            </a:extLst>
          </p:cNvPr>
          <p:cNvPicPr>
            <a:picLocks noChangeAspect="1"/>
          </p:cNvPicPr>
          <p:nvPr/>
        </p:nvPicPr>
        <p:blipFill>
          <a:blip r:embed="rId3"/>
          <a:stretch>
            <a:fillRect/>
          </a:stretch>
        </p:blipFill>
        <p:spPr>
          <a:xfrm>
            <a:off x="1524000" y="0"/>
            <a:ext cx="5791200" cy="6858000"/>
          </a:xfrm>
          <a:prstGeom prst="rect">
            <a:avLst/>
          </a:prstGeom>
        </p:spPr>
      </p:pic>
      <p:sp>
        <p:nvSpPr>
          <p:cNvPr id="3" name="TextBox 2">
            <a:extLst>
              <a:ext uri="{FF2B5EF4-FFF2-40B4-BE49-F238E27FC236}">
                <a16:creationId xmlns:a16="http://schemas.microsoft.com/office/drawing/2014/main" xmlns="" id="{D9EFEE49-5923-4EAE-BC81-32E737015E18}"/>
              </a:ext>
            </a:extLst>
          </p:cNvPr>
          <p:cNvSpPr txBox="1"/>
          <p:nvPr/>
        </p:nvSpPr>
        <p:spPr>
          <a:xfrm>
            <a:off x="2895600" y="1676400"/>
            <a:ext cx="1398653" cy="369332"/>
          </a:xfrm>
          <a:prstGeom prst="rect">
            <a:avLst/>
          </a:prstGeom>
          <a:noFill/>
        </p:spPr>
        <p:txBody>
          <a:bodyPr wrap="none" rtlCol="0">
            <a:spAutoFit/>
          </a:bodyPr>
          <a:lstStyle/>
          <a:p>
            <a:r>
              <a:rPr lang="en-US" dirty="0"/>
              <a:t>Orrville $517</a:t>
            </a:r>
          </a:p>
        </p:txBody>
      </p:sp>
      <p:sp>
        <p:nvSpPr>
          <p:cNvPr id="4" name="Arrow: Left 3">
            <a:extLst>
              <a:ext uri="{FF2B5EF4-FFF2-40B4-BE49-F238E27FC236}">
                <a16:creationId xmlns:a16="http://schemas.microsoft.com/office/drawing/2014/main" xmlns="" id="{3D416799-968A-4ED8-9840-3C631CE39837}"/>
              </a:ext>
            </a:extLst>
          </p:cNvPr>
          <p:cNvSpPr/>
          <p:nvPr/>
        </p:nvSpPr>
        <p:spPr>
          <a:xfrm>
            <a:off x="2667000" y="1784866"/>
            <a:ext cx="228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1699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tty\Pictures\2013-03-27\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34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Water Plant</a:t>
            </a:r>
            <a:br>
              <a:rPr lang="en-US" b="1" dirty="0">
                <a:solidFill>
                  <a:srgbClr val="C00000"/>
                </a:solidFill>
              </a:rPr>
            </a:br>
            <a:r>
              <a:rPr lang="en-US" sz="3100" b="1" dirty="0">
                <a:solidFill>
                  <a:srgbClr val="C00000"/>
                </a:solidFill>
              </a:rPr>
              <a:t>Todd Fetty, Superintendent</a:t>
            </a:r>
          </a:p>
        </p:txBody>
      </p:sp>
      <p:sp>
        <p:nvSpPr>
          <p:cNvPr id="3" name="Content Placeholder 2"/>
          <p:cNvSpPr>
            <a:spLocks noGrp="1"/>
          </p:cNvSpPr>
          <p:nvPr>
            <p:ph idx="1"/>
          </p:nvPr>
        </p:nvSpPr>
        <p:spPr>
          <a:xfrm>
            <a:off x="228600" y="1600200"/>
            <a:ext cx="8610600" cy="4525963"/>
          </a:xfrm>
        </p:spPr>
        <p:txBody>
          <a:bodyPr>
            <a:normAutofit/>
          </a:bodyPr>
          <a:lstStyle/>
          <a:p>
            <a:r>
              <a:rPr lang="en-US" dirty="0"/>
              <a:t>Oldest Utility, established in 1894</a:t>
            </a:r>
          </a:p>
          <a:p>
            <a:r>
              <a:rPr lang="en-US" dirty="0"/>
              <a:t>New Water Treatment Plant constructed in 1997 with an EPA approved capacity of 3.7 MGD, cost $13M</a:t>
            </a:r>
          </a:p>
          <a:p>
            <a:r>
              <a:rPr lang="en-US" dirty="0"/>
              <a:t>In 2009, received EPA approval for an increased capacity of 6.0 MGD</a:t>
            </a:r>
          </a:p>
          <a:p>
            <a:r>
              <a:rPr lang="en-US" dirty="0"/>
              <a:t>Treated an average of 1.9 million gallons per day</a:t>
            </a:r>
          </a:p>
          <a:p>
            <a:r>
              <a:rPr lang="en-US" dirty="0"/>
              <a:t>Operating budget, $2.4M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9684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Supply &amp; Distribution</a:t>
            </a:r>
            <a:r>
              <a:rPr lang="en-US" dirty="0"/>
              <a:t> </a:t>
            </a:r>
            <a:r>
              <a:rPr lang="en-US" dirty="0">
                <a:solidFill>
                  <a:srgbClr val="C00000"/>
                </a:solidFill>
              </a:rPr>
              <a:t>System</a:t>
            </a:r>
          </a:p>
        </p:txBody>
      </p:sp>
      <p:sp>
        <p:nvSpPr>
          <p:cNvPr id="3" name="Content Placeholder 2"/>
          <p:cNvSpPr>
            <a:spLocks noGrp="1"/>
          </p:cNvSpPr>
          <p:nvPr>
            <p:ph idx="1"/>
          </p:nvPr>
        </p:nvSpPr>
        <p:spPr/>
        <p:txBody>
          <a:bodyPr>
            <a:normAutofit fontScale="92500" lnSpcReduction="20000"/>
          </a:bodyPr>
          <a:lstStyle/>
          <a:p>
            <a:r>
              <a:rPr lang="en-US" dirty="0"/>
              <a:t>11 wells</a:t>
            </a:r>
          </a:p>
          <a:p>
            <a:r>
              <a:rPr lang="en-US" dirty="0"/>
              <a:t>61 miles of water lines (sizes 4” – 16”) </a:t>
            </a:r>
          </a:p>
          <a:p>
            <a:r>
              <a:rPr lang="en-US" dirty="0"/>
              <a:t>2 booster pump stations</a:t>
            </a:r>
          </a:p>
          <a:p>
            <a:r>
              <a:rPr lang="en-US" dirty="0"/>
              <a:t>3 elevated towers (West &amp; South 150,000 gallons, Central 275,000 gallons)</a:t>
            </a:r>
          </a:p>
          <a:p>
            <a:r>
              <a:rPr lang="en-US" dirty="0"/>
              <a:t>2 underground tanks (1M gallon capacity each)</a:t>
            </a:r>
          </a:p>
          <a:p>
            <a:r>
              <a:rPr lang="en-US" dirty="0"/>
              <a:t>1 clear well tank (800,000 gallon capacity)</a:t>
            </a:r>
          </a:p>
          <a:p>
            <a:r>
              <a:rPr lang="en-US" dirty="0"/>
              <a:t>3,700 customers</a:t>
            </a:r>
          </a:p>
          <a:p>
            <a:r>
              <a:rPr lang="en-US" dirty="0"/>
              <a:t>950 valves</a:t>
            </a:r>
          </a:p>
          <a:p>
            <a:r>
              <a:rPr lang="en-US" dirty="0"/>
              <a:t>450 fire hydrants</a:t>
            </a:r>
          </a:p>
        </p:txBody>
      </p:sp>
    </p:spTree>
    <p:extLst>
      <p:ext uri="{BB962C8B-B14F-4D97-AF65-F5344CB8AC3E}">
        <p14:creationId xmlns:p14="http://schemas.microsoft.com/office/powerpoint/2010/main" val="2408262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1B8AF704-67D3-4D1A-B02E-17FBCAA4382D}"/>
              </a:ext>
            </a:extLst>
          </p:cNvPr>
          <p:cNvGraphicFramePr>
            <a:graphicFrameLocks/>
          </p:cNvGraphicFramePr>
          <p:nvPr>
            <p:extLst>
              <p:ext uri="{D42A27DB-BD31-4B8C-83A1-F6EECF244321}">
                <p14:modId xmlns:p14="http://schemas.microsoft.com/office/powerpoint/2010/main" val="3327659900"/>
              </p:ext>
            </p:extLst>
          </p:nvPr>
        </p:nvGraphicFramePr>
        <p:xfrm>
          <a:off x="76200" y="152400"/>
          <a:ext cx="9067800" cy="632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7E4CFDA3-E2A6-4876-A4A0-BB3F3B63A815}"/>
              </a:ext>
            </a:extLst>
          </p:cNvPr>
          <p:cNvGraphicFramePr>
            <a:graphicFrameLocks/>
          </p:cNvGraphicFramePr>
          <p:nvPr>
            <p:extLst>
              <p:ext uri="{D42A27DB-BD31-4B8C-83A1-F6EECF244321}">
                <p14:modId xmlns:p14="http://schemas.microsoft.com/office/powerpoint/2010/main" val="2119003058"/>
              </p:ext>
            </p:extLst>
          </p:nvPr>
        </p:nvGraphicFramePr>
        <p:xfrm>
          <a:off x="3276600" y="1905000"/>
          <a:ext cx="6172200" cy="5105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xmlns="" id="{0F69CAD7-6235-4FF9-B8C5-151B2A5F4698}"/>
              </a:ext>
            </a:extLst>
          </p:cNvPr>
          <p:cNvSpPr txBox="1"/>
          <p:nvPr/>
        </p:nvSpPr>
        <p:spPr>
          <a:xfrm>
            <a:off x="1828800" y="1535668"/>
            <a:ext cx="704039" cy="400110"/>
          </a:xfrm>
          <a:prstGeom prst="rect">
            <a:avLst/>
          </a:prstGeom>
          <a:noFill/>
        </p:spPr>
        <p:txBody>
          <a:bodyPr wrap="none" rtlCol="0">
            <a:spAutoFit/>
          </a:bodyPr>
          <a:lstStyle/>
          <a:p>
            <a:r>
              <a:rPr lang="en-US" sz="2000" u="sng" dirty="0"/>
              <a:t>2016</a:t>
            </a:r>
          </a:p>
        </p:txBody>
      </p:sp>
    </p:spTree>
    <p:extLst>
      <p:ext uri="{BB962C8B-B14F-4D97-AF65-F5344CB8AC3E}">
        <p14:creationId xmlns:p14="http://schemas.microsoft.com/office/powerpoint/2010/main" val="230573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22F3B383-F60A-4889-9B14-84123FE86C9B}"/>
              </a:ext>
            </a:extLst>
          </p:cNvPr>
          <p:cNvGraphicFramePr>
            <a:graphicFrameLocks/>
          </p:cNvGraphicFramePr>
          <p:nvPr>
            <p:extLst>
              <p:ext uri="{D42A27DB-BD31-4B8C-83A1-F6EECF244321}">
                <p14:modId xmlns:p14="http://schemas.microsoft.com/office/powerpoint/2010/main" val="997927387"/>
              </p:ext>
            </p:extLst>
          </p:nvPr>
        </p:nvGraphicFramePr>
        <p:xfrm>
          <a:off x="76200" y="533400"/>
          <a:ext cx="9067799" cy="59436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xmlns="" id="{A6B3626E-4BB7-494E-9A2E-84802191CE7B}"/>
              </a:ext>
            </a:extLst>
          </p:cNvPr>
          <p:cNvCxnSpPr/>
          <p:nvPr/>
        </p:nvCxnSpPr>
        <p:spPr>
          <a:xfrm>
            <a:off x="1752600" y="3429000"/>
            <a:ext cx="0" cy="457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742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01E5FF-B372-4326-BA69-FE02ED39931A}"/>
              </a:ext>
            </a:extLst>
          </p:cNvPr>
          <p:cNvPicPr>
            <a:picLocks noChangeAspect="1"/>
          </p:cNvPicPr>
          <p:nvPr/>
        </p:nvPicPr>
        <p:blipFill>
          <a:blip r:embed="rId3"/>
          <a:stretch>
            <a:fillRect/>
          </a:stretch>
        </p:blipFill>
        <p:spPr>
          <a:xfrm>
            <a:off x="1371600" y="0"/>
            <a:ext cx="6248400" cy="6858000"/>
          </a:xfrm>
          <a:prstGeom prst="rect">
            <a:avLst/>
          </a:prstGeom>
        </p:spPr>
      </p:pic>
      <p:sp>
        <p:nvSpPr>
          <p:cNvPr id="3" name="TextBox 2">
            <a:extLst>
              <a:ext uri="{FF2B5EF4-FFF2-40B4-BE49-F238E27FC236}">
                <a16:creationId xmlns:a16="http://schemas.microsoft.com/office/drawing/2014/main" xmlns="" id="{6B6240F5-0422-4C82-82C7-502C3CF3A5C2}"/>
              </a:ext>
            </a:extLst>
          </p:cNvPr>
          <p:cNvSpPr txBox="1"/>
          <p:nvPr/>
        </p:nvSpPr>
        <p:spPr>
          <a:xfrm>
            <a:off x="2895600" y="914400"/>
            <a:ext cx="1398653" cy="369332"/>
          </a:xfrm>
          <a:prstGeom prst="rect">
            <a:avLst/>
          </a:prstGeom>
          <a:noFill/>
        </p:spPr>
        <p:txBody>
          <a:bodyPr wrap="none" rtlCol="0">
            <a:spAutoFit/>
          </a:bodyPr>
          <a:lstStyle/>
          <a:p>
            <a:r>
              <a:rPr lang="en-US" dirty="0"/>
              <a:t>Orrville $631</a:t>
            </a:r>
          </a:p>
        </p:txBody>
      </p:sp>
      <p:sp>
        <p:nvSpPr>
          <p:cNvPr id="4" name="Arrow: Left 3">
            <a:extLst>
              <a:ext uri="{FF2B5EF4-FFF2-40B4-BE49-F238E27FC236}">
                <a16:creationId xmlns:a16="http://schemas.microsoft.com/office/drawing/2014/main" xmlns="" id="{9A6F526D-6C38-478A-99CA-555D2B5F958D}"/>
              </a:ext>
            </a:extLst>
          </p:cNvPr>
          <p:cNvSpPr/>
          <p:nvPr/>
        </p:nvSpPr>
        <p:spPr>
          <a:xfrm>
            <a:off x="2590800" y="1009150"/>
            <a:ext cx="304800" cy="1798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23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5486400"/>
            <a:ext cx="8915400" cy="10668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110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hotos\plant photo, south view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8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Orrville Generating Plant</a:t>
            </a:r>
          </a:p>
        </p:txBody>
      </p:sp>
      <p:sp>
        <p:nvSpPr>
          <p:cNvPr id="3" name="Content Placeholder 2"/>
          <p:cNvSpPr>
            <a:spLocks noGrp="1"/>
          </p:cNvSpPr>
          <p:nvPr>
            <p:ph idx="1"/>
          </p:nvPr>
        </p:nvSpPr>
        <p:spPr>
          <a:xfrm>
            <a:off x="457200" y="1600200"/>
            <a:ext cx="8382000" cy="4525963"/>
          </a:xfrm>
        </p:spPr>
        <p:txBody>
          <a:bodyPr>
            <a:normAutofit fontScale="92500" lnSpcReduction="20000"/>
          </a:bodyPr>
          <a:lstStyle/>
          <a:p>
            <a:r>
              <a:rPr lang="en-US" dirty="0"/>
              <a:t>Established 1917</a:t>
            </a:r>
          </a:p>
          <a:p>
            <a:r>
              <a:rPr lang="en-US" dirty="0"/>
              <a:t>Four coal-fired steam generators providing steam to 3 turbine-generators.  Total capacity, 63,000kW.</a:t>
            </a:r>
          </a:p>
          <a:p>
            <a:r>
              <a:rPr lang="en-US" dirty="0"/>
              <a:t>Last unit installed in 1969</a:t>
            </a:r>
          </a:p>
          <a:p>
            <a:r>
              <a:rPr lang="en-US" dirty="0"/>
              <a:t>Coal units are now restricted to 10% capacity. Unlimited operation on gas converted unit.</a:t>
            </a:r>
          </a:p>
          <a:p>
            <a:r>
              <a:rPr lang="en-US" dirty="0"/>
              <a:t>7,385 customers</a:t>
            </a:r>
          </a:p>
          <a:p>
            <a:r>
              <a:rPr lang="en-US" dirty="0"/>
              <a:t>Operating Budget, $35M (Capital projects, $1.8M)</a:t>
            </a:r>
          </a:p>
          <a:p>
            <a:r>
              <a:rPr lang="en-US" dirty="0"/>
              <a:t>Burned 18,000 tons coal &amp; 665,000MCF gas to generate ~21% of energy needs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00000"/>
                </a:solidFill>
              </a:rPr>
              <a:t>Highlights</a:t>
            </a:r>
            <a:endParaRPr lang="en-US" sz="3100" b="1" dirty="0">
              <a:solidFill>
                <a:srgbClr val="C00000"/>
              </a:solidFill>
            </a:endParaRPr>
          </a:p>
        </p:txBody>
      </p:sp>
      <p:sp>
        <p:nvSpPr>
          <p:cNvPr id="3" name="Content Placeholder 2"/>
          <p:cNvSpPr>
            <a:spLocks noGrp="1"/>
          </p:cNvSpPr>
          <p:nvPr>
            <p:ph idx="1"/>
          </p:nvPr>
        </p:nvSpPr>
        <p:spPr>
          <a:xfrm>
            <a:off x="228600" y="1600200"/>
            <a:ext cx="8610600" cy="5257800"/>
          </a:xfrm>
        </p:spPr>
        <p:txBody>
          <a:bodyPr>
            <a:normAutofit fontScale="92500" lnSpcReduction="10000"/>
          </a:bodyPr>
          <a:lstStyle/>
          <a:p>
            <a:r>
              <a:rPr lang="en-US" dirty="0"/>
              <a:t>Total Utility expenditures, $42M</a:t>
            </a:r>
          </a:p>
          <a:p>
            <a:r>
              <a:rPr lang="en-US" dirty="0"/>
              <a:t>New Power Plant operation &amp; labor reorganization to comply with new EPA regulations</a:t>
            </a:r>
          </a:p>
          <a:p>
            <a:r>
              <a:rPr lang="en-US" dirty="0"/>
              <a:t>Water &amp; Wastewater rate increases</a:t>
            </a:r>
          </a:p>
          <a:p>
            <a:r>
              <a:rPr lang="en-US" dirty="0"/>
              <a:t>Board approved electric rate stabilization, $731k to freeze rates entire year</a:t>
            </a:r>
          </a:p>
          <a:p>
            <a:r>
              <a:rPr lang="en-US" dirty="0"/>
              <a:t>Emergency repair of main sewer line</a:t>
            </a:r>
          </a:p>
          <a:p>
            <a:r>
              <a:rPr lang="en-US" dirty="0"/>
              <a:t>Last hydro project in operation</a:t>
            </a:r>
          </a:p>
          <a:p>
            <a:r>
              <a:rPr lang="en-US" dirty="0"/>
              <a:t>US Supreme Court denial of appeal on EPA rule</a:t>
            </a:r>
          </a:p>
          <a:p>
            <a:r>
              <a:rPr lang="en-US" dirty="0"/>
              <a:t>2 solar sites constructed</a:t>
            </a:r>
          </a:p>
          <a:p>
            <a:endParaRPr lang="en-US" dirty="0"/>
          </a:p>
          <a:p>
            <a:pPr marL="0" indent="0">
              <a:buNone/>
            </a:pPr>
            <a:endParaRPr lang="en-US" dirty="0"/>
          </a:p>
        </p:txBody>
      </p:sp>
    </p:spTree>
    <p:extLst>
      <p:ext uri="{BB962C8B-B14F-4D97-AF65-F5344CB8AC3E}">
        <p14:creationId xmlns:p14="http://schemas.microsoft.com/office/powerpoint/2010/main" val="2596681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solidFill>
                  <a:srgbClr val="FF0000"/>
                </a:solidFill>
              </a:rPr>
              <a:t>Electric Department</a:t>
            </a:r>
            <a:br>
              <a:rPr lang="en-US" dirty="0">
                <a:solidFill>
                  <a:srgbClr val="FF0000"/>
                </a:solidFill>
              </a:rPr>
            </a:br>
            <a:r>
              <a:rPr lang="en-US" sz="3100" dirty="0">
                <a:solidFill>
                  <a:srgbClr val="FF0000"/>
                </a:solidFill>
              </a:rPr>
              <a:t>Dean Kallenborn, Electric Utility Manager</a:t>
            </a:r>
            <a:br>
              <a:rPr lang="en-US" sz="3100" dirty="0">
                <a:solidFill>
                  <a:srgbClr val="FF0000"/>
                </a:solidFill>
              </a:rPr>
            </a:br>
            <a:r>
              <a:rPr lang="en-US" sz="3100" dirty="0">
                <a:solidFill>
                  <a:srgbClr val="FF0000"/>
                </a:solidFill>
              </a:rPr>
              <a:t>Dick Smith, Distribution Superintendent</a:t>
            </a:r>
          </a:p>
        </p:txBody>
      </p:sp>
      <p:sp>
        <p:nvSpPr>
          <p:cNvPr id="3" name="Content Placeholder 2"/>
          <p:cNvSpPr>
            <a:spLocks noGrp="1"/>
          </p:cNvSpPr>
          <p:nvPr>
            <p:ph idx="1"/>
          </p:nvPr>
        </p:nvSpPr>
        <p:spPr>
          <a:xfrm>
            <a:off x="609600" y="1905000"/>
            <a:ext cx="7924800" cy="4525963"/>
          </a:xfrm>
        </p:spPr>
        <p:txBody>
          <a:bodyPr>
            <a:normAutofit fontScale="92500" lnSpcReduction="20000"/>
          </a:bodyPr>
          <a:lstStyle/>
          <a:p>
            <a:r>
              <a:rPr lang="en-US" dirty="0"/>
              <a:t>Sold 301,439,000kWhs in retail sales (up 1%, plant generated about 21%, ~57% lower than 2016)</a:t>
            </a:r>
          </a:p>
          <a:p>
            <a:r>
              <a:rPr lang="en-US" dirty="0"/>
              <a:t>Peak demand, 58,900KW, July 19th , 2PM</a:t>
            </a:r>
          </a:p>
          <a:p>
            <a:r>
              <a:rPr lang="en-US" dirty="0"/>
              <a:t>Retail sales, $30.4M</a:t>
            </a:r>
          </a:p>
          <a:p>
            <a:r>
              <a:rPr lang="en-US" dirty="0"/>
              <a:t>Wholesale sales, $2.3M</a:t>
            </a:r>
          </a:p>
          <a:p>
            <a:r>
              <a:rPr lang="en-US" dirty="0"/>
              <a:t>298 pole miles of distribution lines covering 125 sq. miles</a:t>
            </a:r>
          </a:p>
          <a:p>
            <a:r>
              <a:rPr lang="en-US" dirty="0"/>
              <a:t>19 Power Plant employees, 12 Distribution,       4 staff</a:t>
            </a:r>
          </a:p>
          <a:p>
            <a:endParaRPr lang="en-US" dirty="0"/>
          </a:p>
        </p:txBody>
      </p:sp>
    </p:spTree>
    <p:extLst>
      <p:ext uri="{BB962C8B-B14F-4D97-AF65-F5344CB8AC3E}">
        <p14:creationId xmlns:p14="http://schemas.microsoft.com/office/powerpoint/2010/main" val="248073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9AFD3069-A804-4389-9E42-6FC979D25925}"/>
              </a:ext>
            </a:extLst>
          </p:cNvPr>
          <p:cNvGraphicFramePr>
            <a:graphicFrameLocks/>
          </p:cNvGraphicFramePr>
          <p:nvPr>
            <p:extLst>
              <p:ext uri="{D42A27DB-BD31-4B8C-83A1-F6EECF244321}">
                <p14:modId xmlns:p14="http://schemas.microsoft.com/office/powerpoint/2010/main" val="2571635282"/>
              </p:ext>
            </p:extLst>
          </p:nvPr>
        </p:nvGraphicFramePr>
        <p:xfrm>
          <a:off x="0" y="1143000"/>
          <a:ext cx="9144000" cy="50564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9D2019E1-DFEA-474A-BD36-E3CA6E889809}"/>
              </a:ext>
            </a:extLst>
          </p:cNvPr>
          <p:cNvSpPr txBox="1"/>
          <p:nvPr/>
        </p:nvSpPr>
        <p:spPr>
          <a:xfrm>
            <a:off x="3657600" y="1626765"/>
            <a:ext cx="2057399" cy="707886"/>
          </a:xfrm>
          <a:prstGeom prst="rect">
            <a:avLst/>
          </a:prstGeom>
          <a:noFill/>
        </p:spPr>
        <p:txBody>
          <a:bodyPr wrap="square" rtlCol="0">
            <a:spAutoFit/>
          </a:bodyPr>
          <a:lstStyle/>
          <a:p>
            <a:r>
              <a:rPr lang="en-US" sz="1100" dirty="0"/>
              <a:t>ACV, Gradall, Orr Products, </a:t>
            </a:r>
          </a:p>
          <a:p>
            <a:r>
              <a:rPr lang="en-US" sz="1100" dirty="0"/>
              <a:t>Morton Int'l plant closings-2002</a:t>
            </a:r>
          </a:p>
          <a:p>
            <a:endParaRPr lang="en-US" dirty="0"/>
          </a:p>
        </p:txBody>
      </p:sp>
      <p:cxnSp>
        <p:nvCxnSpPr>
          <p:cNvPr id="4" name="Straight Arrow Connector 3">
            <a:extLst>
              <a:ext uri="{FF2B5EF4-FFF2-40B4-BE49-F238E27FC236}">
                <a16:creationId xmlns:a16="http://schemas.microsoft.com/office/drawing/2014/main" xmlns="" id="{C5BF4FD9-7EB4-41AF-B8C6-9EF181084C49}"/>
              </a:ext>
            </a:extLst>
          </p:cNvPr>
          <p:cNvCxnSpPr>
            <a:cxnSpLocks/>
          </p:cNvCxnSpPr>
          <p:nvPr/>
        </p:nvCxnSpPr>
        <p:spPr>
          <a:xfrm flipH="1">
            <a:off x="3962400" y="2057400"/>
            <a:ext cx="2286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9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A2640232-E9A0-4866-AB29-F85E87149CCF}"/>
              </a:ext>
            </a:extLst>
          </p:cNvPr>
          <p:cNvGraphicFramePr>
            <a:graphicFrameLocks/>
          </p:cNvGraphicFramePr>
          <p:nvPr>
            <p:extLst>
              <p:ext uri="{D42A27DB-BD31-4B8C-83A1-F6EECF244321}">
                <p14:modId xmlns:p14="http://schemas.microsoft.com/office/powerpoint/2010/main" val="4619683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298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792052113"/>
              </p:ext>
            </p:extLst>
          </p:nvPr>
        </p:nvGraphicFramePr>
        <p:xfrm>
          <a:off x="0" y="533400"/>
          <a:ext cx="91440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447800" y="19050"/>
            <a:ext cx="6248400" cy="646331"/>
          </a:xfrm>
          <a:prstGeom prst="rect">
            <a:avLst/>
          </a:prstGeom>
          <a:noFill/>
        </p:spPr>
        <p:txBody>
          <a:bodyPr wrap="square" rtlCol="0">
            <a:spAutoFit/>
          </a:bodyPr>
          <a:lstStyle/>
          <a:p>
            <a:r>
              <a:rPr lang="en-US" sz="3600" dirty="0"/>
              <a:t>Top Industrial Electric Customers</a:t>
            </a:r>
          </a:p>
        </p:txBody>
      </p:sp>
      <p:sp>
        <p:nvSpPr>
          <p:cNvPr id="4" name="Oval 3">
            <a:extLst>
              <a:ext uri="{FF2B5EF4-FFF2-40B4-BE49-F238E27FC236}">
                <a16:creationId xmlns:a16="http://schemas.microsoft.com/office/drawing/2014/main" xmlns="" id="{1788C578-5EC2-4503-945A-5F869F23AFD5}"/>
              </a:ext>
            </a:extLst>
          </p:cNvPr>
          <p:cNvSpPr/>
          <p:nvPr/>
        </p:nvSpPr>
        <p:spPr>
          <a:xfrm>
            <a:off x="3048000" y="4038600"/>
            <a:ext cx="685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xmlns="" id="{13E9127B-1C36-4E47-8463-4F733F2DB15A}"/>
              </a:ext>
            </a:extLst>
          </p:cNvPr>
          <p:cNvCxnSpPr/>
          <p:nvPr/>
        </p:nvCxnSpPr>
        <p:spPr>
          <a:xfrm>
            <a:off x="3200400" y="4114800"/>
            <a:ext cx="381000" cy="1066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90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Power Plant</a:t>
            </a:r>
          </a:p>
        </p:txBody>
      </p:sp>
      <p:sp>
        <p:nvSpPr>
          <p:cNvPr id="3" name="Content Placeholder 2"/>
          <p:cNvSpPr>
            <a:spLocks noGrp="1"/>
          </p:cNvSpPr>
          <p:nvPr>
            <p:ph idx="1"/>
          </p:nvPr>
        </p:nvSpPr>
        <p:spPr/>
        <p:txBody>
          <a:bodyPr>
            <a:normAutofit/>
          </a:bodyPr>
          <a:lstStyle/>
          <a:p>
            <a:r>
              <a:rPr lang="en-US" dirty="0"/>
              <a:t>Continued optimism based on easing of regulations</a:t>
            </a:r>
          </a:p>
          <a:p>
            <a:r>
              <a:rPr lang="en-US" dirty="0"/>
              <a:t>Value increases each year by off setting huge transmission and capacity charges ($4.5M in 2017, $5.5M+ in 2018)</a:t>
            </a:r>
          </a:p>
          <a:p>
            <a:r>
              <a:rPr lang="en-US" dirty="0"/>
              <a:t>Capable of providing 100% needs during emergencies (will take 8-12 hours if plant is off-line)</a:t>
            </a:r>
          </a:p>
          <a:p>
            <a:pPr lvl="1"/>
            <a:endParaRPr lang="en-US" dirty="0"/>
          </a:p>
          <a:p>
            <a:pPr lvl="1"/>
            <a:endParaRPr lang="en-US" dirty="0"/>
          </a:p>
        </p:txBody>
      </p:sp>
    </p:spTree>
    <p:extLst>
      <p:ext uri="{BB962C8B-B14F-4D97-AF65-F5344CB8AC3E}">
        <p14:creationId xmlns:p14="http://schemas.microsoft.com/office/powerpoint/2010/main" val="1138981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xmlns="" id="{6BADC55B-A9AA-49E4-9E9D-FE9E2437B597}"/>
              </a:ext>
            </a:extLst>
          </p:cNvPr>
          <p:cNvGraphicFramePr>
            <a:graphicFrameLocks noGrp="1"/>
          </p:cNvGraphicFramePr>
          <p:nvPr>
            <p:extLst>
              <p:ext uri="{D42A27DB-BD31-4B8C-83A1-F6EECF244321}">
                <p14:modId xmlns:p14="http://schemas.microsoft.com/office/powerpoint/2010/main" val="301066971"/>
              </p:ext>
            </p:extLst>
          </p:nvPr>
        </p:nvGraphicFramePr>
        <p:xfrm>
          <a:off x="0" y="1232693"/>
          <a:ext cx="9144000" cy="4373563"/>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xmlns="" id="{E86176C5-FA46-4985-9179-55DE6F19B361}"/>
              </a:ext>
            </a:extLst>
          </p:cNvPr>
          <p:cNvCxnSpPr>
            <a:cxnSpLocks/>
          </p:cNvCxnSpPr>
          <p:nvPr/>
        </p:nvCxnSpPr>
        <p:spPr>
          <a:xfrm>
            <a:off x="914400" y="2209800"/>
            <a:ext cx="0" cy="11430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EA274031-750B-4514-9448-ECA2EA7DF713}"/>
              </a:ext>
            </a:extLst>
          </p:cNvPr>
          <p:cNvSpPr txBox="1"/>
          <p:nvPr/>
        </p:nvSpPr>
        <p:spPr>
          <a:xfrm>
            <a:off x="1477338" y="451524"/>
            <a:ext cx="6189323" cy="800219"/>
          </a:xfrm>
          <a:prstGeom prst="rect">
            <a:avLst/>
          </a:prstGeom>
          <a:noFill/>
        </p:spPr>
        <p:txBody>
          <a:bodyPr wrap="none" rtlCol="0">
            <a:spAutoFit/>
          </a:bodyPr>
          <a:lstStyle/>
          <a:p>
            <a:r>
              <a:rPr lang="en-US" sz="2800" dirty="0"/>
              <a:t>Plant Capacity Factor &amp; Retail Sales, 2017</a:t>
            </a:r>
          </a:p>
          <a:p>
            <a:endParaRPr lang="en-US" dirty="0"/>
          </a:p>
        </p:txBody>
      </p:sp>
    </p:spTree>
    <p:extLst>
      <p:ext uri="{BB962C8B-B14F-4D97-AF65-F5344CB8AC3E}">
        <p14:creationId xmlns:p14="http://schemas.microsoft.com/office/powerpoint/2010/main" val="109785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nergyGraphNew"/>
          <p:cNvPicPr>
            <a:picLocks/>
          </p:cNvPicPr>
          <p:nvPr/>
        </p:nvPicPr>
        <p:blipFill>
          <a:blip r:embed="rId3"/>
          <a:stretch>
            <a:fillRect/>
          </a:stretch>
        </p:blipFill>
        <p:spPr>
          <a:xfrm>
            <a:off x="0" y="76200"/>
            <a:ext cx="9144000" cy="6248400"/>
          </a:xfrm>
          <a:prstGeom prst="rect">
            <a:avLst/>
          </a:prstGeom>
        </p:spPr>
      </p:pic>
      <p:sp>
        <p:nvSpPr>
          <p:cNvPr id="5" name="Slide Number Placeholder 4"/>
          <p:cNvSpPr>
            <a:spLocks noGrp="1"/>
          </p:cNvSpPr>
          <p:nvPr>
            <p:ph type="sldNum" sz="quarter" idx="12"/>
          </p:nvPr>
        </p:nvSpPr>
        <p:spPr/>
        <p:txBody>
          <a:bodyPr/>
          <a:lstStyle/>
          <a:p>
            <a:pPr>
              <a:defRPr/>
            </a:pPr>
            <a:fld id="{8E274AC4-5B88-495C-9E4A-95514C702A7C}" type="slidenum">
              <a:rPr lang="en-US" smtClean="0"/>
              <a:pPr>
                <a:defRPr/>
              </a:pPr>
              <a:t>26</a:t>
            </a:fld>
            <a:endParaRPr lang="en-US" dirty="0"/>
          </a:p>
        </p:txBody>
      </p:sp>
      <p:sp>
        <p:nvSpPr>
          <p:cNvPr id="7" name="Date Placeholder 6"/>
          <p:cNvSpPr>
            <a:spLocks noGrp="1"/>
          </p:cNvSpPr>
          <p:nvPr>
            <p:ph type="dt" sz="half" idx="10"/>
          </p:nvPr>
        </p:nvSpPr>
        <p:spPr/>
        <p:txBody>
          <a:bodyPr/>
          <a:lstStyle/>
          <a:p>
            <a:pPr>
              <a:defRPr/>
            </a:pPr>
            <a:fld id="{6750C41F-0625-4AC2-9ECB-0F6BFD502A78}" type="datetime1">
              <a:rPr lang="en-US" smtClean="0"/>
              <a:t>4/11/2018</a:t>
            </a:fld>
            <a:endParaRPr lang="en-US" dirty="0"/>
          </a:p>
        </p:txBody>
      </p:sp>
    </p:spTree>
    <p:extLst>
      <p:ext uri="{BB962C8B-B14F-4D97-AF65-F5344CB8AC3E}">
        <p14:creationId xmlns:p14="http://schemas.microsoft.com/office/powerpoint/2010/main" val="3273006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E274AC4-5B88-495C-9E4A-95514C702A7C}" type="slidenum">
              <a:rPr lang="en-US" smtClean="0"/>
              <a:pPr>
                <a:defRPr/>
              </a:pPr>
              <a:t>27</a:t>
            </a:fld>
            <a:endParaRPr lang="en-US" dirty="0"/>
          </a:p>
        </p:txBody>
      </p:sp>
      <p:sp>
        <p:nvSpPr>
          <p:cNvPr id="5" name="Date Placeholder 4"/>
          <p:cNvSpPr>
            <a:spLocks noGrp="1"/>
          </p:cNvSpPr>
          <p:nvPr>
            <p:ph type="dt" sz="half" idx="10"/>
          </p:nvPr>
        </p:nvSpPr>
        <p:spPr/>
        <p:txBody>
          <a:bodyPr/>
          <a:lstStyle/>
          <a:p>
            <a:pPr>
              <a:defRPr/>
            </a:pPr>
            <a:fld id="{CB78A075-B2F7-483C-A402-7B2DF369F835}" type="datetime1">
              <a:rPr lang="en-US" smtClean="0"/>
              <a:t>4/11/2018</a:t>
            </a:fld>
            <a:endParaRPr lang="en-US" dirty="0"/>
          </a:p>
        </p:txBody>
      </p:sp>
      <p:pic>
        <p:nvPicPr>
          <p:cNvPr id="6" name="Picture 5"/>
          <p:cNvPicPr>
            <a:picLocks noChangeAspect="1"/>
          </p:cNvPicPr>
          <p:nvPr/>
        </p:nvPicPr>
        <p:blipFill>
          <a:blip r:embed="rId3"/>
          <a:stretch>
            <a:fillRect/>
          </a:stretch>
        </p:blipFill>
        <p:spPr>
          <a:xfrm>
            <a:off x="-23812" y="572452"/>
            <a:ext cx="9143999" cy="5715000"/>
          </a:xfrm>
          <a:prstGeom prst="rect">
            <a:avLst/>
          </a:prstGeom>
        </p:spPr>
      </p:pic>
      <p:sp>
        <p:nvSpPr>
          <p:cNvPr id="15" name="IntBox"/>
          <p:cNvSpPr/>
          <p:nvPr/>
        </p:nvSpPr>
        <p:spPr>
          <a:xfrm>
            <a:off x="4308295" y="3225163"/>
            <a:ext cx="2715168" cy="219077"/>
          </a:xfrm>
          <a:prstGeom prst="rect">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fld id="{3869A224-E7ED-45B5-BB4F-98E5BB883C5C}" type="TxLink">
              <a:rPr lang="en-US" sz="1000" b="0" i="0" u="none" strike="noStrike">
                <a:solidFill>
                  <a:schemeClr val="bg1"/>
                </a:solidFill>
                <a:latin typeface="Arial"/>
                <a:cs typeface="Arial"/>
              </a:rPr>
              <a:pPr algn="l"/>
              <a:t>Existing Int. 17.62 MW  of 17.6 MW Needs</a:t>
            </a:fld>
            <a:endParaRPr lang="en-US" sz="1100" dirty="0">
              <a:solidFill>
                <a:schemeClr val="bg1"/>
              </a:solidFill>
            </a:endParaRPr>
          </a:p>
        </p:txBody>
      </p:sp>
      <p:sp>
        <p:nvSpPr>
          <p:cNvPr id="16" name="BaseBox"/>
          <p:cNvSpPr/>
          <p:nvPr/>
        </p:nvSpPr>
        <p:spPr>
          <a:xfrm>
            <a:off x="4278358" y="4343133"/>
            <a:ext cx="2849880" cy="25363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fld id="{EBF2E06C-8493-4736-B07C-0810D60B4A08}" type="TxLink">
              <a:rPr lang="en-US" sz="1000" b="0" i="0" u="none" strike="noStrike">
                <a:solidFill>
                  <a:srgbClr val="000000"/>
                </a:solidFill>
                <a:latin typeface="Arial"/>
                <a:cs typeface="Arial"/>
              </a:rPr>
              <a:pPr algn="l"/>
              <a:t>Existing Base 13.2 MW  of 21 MW Needs</a:t>
            </a:fld>
            <a:endParaRPr lang="en-US" sz="1100" dirty="0"/>
          </a:p>
        </p:txBody>
      </p:sp>
      <p:sp>
        <p:nvSpPr>
          <p:cNvPr id="17" name="PeakBox"/>
          <p:cNvSpPr/>
          <p:nvPr/>
        </p:nvSpPr>
        <p:spPr>
          <a:xfrm>
            <a:off x="1981200" y="1600200"/>
            <a:ext cx="1981200" cy="228600"/>
          </a:xfrm>
          <a:prstGeom prst="rect">
            <a:avLst/>
          </a:prstGeom>
          <a:solidFill>
            <a:schemeClr val="bg1">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fld id="{1143124F-DE44-4AF3-86B0-286B8F32844A}" type="TxLink">
              <a:rPr lang="en-US" sz="1000" b="0" i="0" u="none" strike="noStrike">
                <a:solidFill>
                  <a:srgbClr val="000000"/>
                </a:solidFill>
                <a:latin typeface="Arial"/>
                <a:cs typeface="Arial"/>
              </a:rPr>
              <a:pPr algn="l"/>
              <a:t>Peaking 21.2 MW Total Needs</a:t>
            </a:fld>
            <a:endParaRPr lang="en-US" sz="1100" dirty="0"/>
          </a:p>
        </p:txBody>
      </p:sp>
      <p:sp>
        <p:nvSpPr>
          <p:cNvPr id="2" name="TextBox 1">
            <a:extLst>
              <a:ext uri="{FF2B5EF4-FFF2-40B4-BE49-F238E27FC236}">
                <a16:creationId xmlns:a16="http://schemas.microsoft.com/office/drawing/2014/main" xmlns="" id="{0AB4DA08-C00F-4D75-8532-7DDF0D11814C}"/>
              </a:ext>
            </a:extLst>
          </p:cNvPr>
          <p:cNvSpPr txBox="1"/>
          <p:nvPr/>
        </p:nvSpPr>
        <p:spPr>
          <a:xfrm>
            <a:off x="2362200" y="8382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xmlns="" id="{061654B9-0EFB-4E6D-BD1B-F158FBC81DAB}"/>
              </a:ext>
            </a:extLst>
          </p:cNvPr>
          <p:cNvSpPr txBox="1"/>
          <p:nvPr/>
        </p:nvSpPr>
        <p:spPr>
          <a:xfrm>
            <a:off x="1257300" y="716994"/>
            <a:ext cx="66294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xmlns="" id="{34DA2D4B-2718-4A69-BD34-AEB3337CCA60}"/>
              </a:ext>
            </a:extLst>
          </p:cNvPr>
          <p:cNvSpPr txBox="1"/>
          <p:nvPr/>
        </p:nvSpPr>
        <p:spPr>
          <a:xfrm>
            <a:off x="3316917" y="598944"/>
            <a:ext cx="3119765" cy="584775"/>
          </a:xfrm>
          <a:prstGeom prst="rect">
            <a:avLst/>
          </a:prstGeom>
          <a:noFill/>
        </p:spPr>
        <p:txBody>
          <a:bodyPr wrap="none" rtlCol="0">
            <a:spAutoFit/>
          </a:bodyPr>
          <a:lstStyle/>
          <a:p>
            <a:r>
              <a:rPr lang="en-US" sz="3200" dirty="0"/>
              <a:t>2017 Hourly Load</a:t>
            </a:r>
          </a:p>
        </p:txBody>
      </p:sp>
    </p:spTree>
    <p:extLst>
      <p:ext uri="{BB962C8B-B14F-4D97-AF65-F5344CB8AC3E}">
        <p14:creationId xmlns:p14="http://schemas.microsoft.com/office/powerpoint/2010/main" val="2753868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A5E93CA-A659-4474-8DED-94D01A93760F}"/>
              </a:ext>
            </a:extLst>
          </p:cNvPr>
          <p:cNvPicPr>
            <a:picLocks noChangeAspect="1"/>
          </p:cNvPicPr>
          <p:nvPr/>
        </p:nvPicPr>
        <p:blipFill>
          <a:blip r:embed="rId3"/>
          <a:stretch>
            <a:fillRect/>
          </a:stretch>
        </p:blipFill>
        <p:spPr>
          <a:xfrm>
            <a:off x="1" y="392473"/>
            <a:ext cx="9143999" cy="6465527"/>
          </a:xfrm>
          <a:prstGeom prst="rect">
            <a:avLst/>
          </a:prstGeom>
          <a:ln w="25400">
            <a:solidFill>
              <a:srgbClr val="FFFF00"/>
            </a:solidFill>
          </a:ln>
        </p:spPr>
      </p:pic>
      <p:sp>
        <p:nvSpPr>
          <p:cNvPr id="5" name="Arrow: Right 4">
            <a:extLst>
              <a:ext uri="{FF2B5EF4-FFF2-40B4-BE49-F238E27FC236}">
                <a16:creationId xmlns:a16="http://schemas.microsoft.com/office/drawing/2014/main" xmlns="" id="{698C3008-E46F-4FA9-A91D-639CF1F45BAE}"/>
              </a:ext>
            </a:extLst>
          </p:cNvPr>
          <p:cNvSpPr/>
          <p:nvPr/>
        </p:nvSpPr>
        <p:spPr>
          <a:xfrm rot="18380993">
            <a:off x="1344426" y="2644397"/>
            <a:ext cx="3535395" cy="7132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9A65D7B-DB0F-42CD-9D4A-5D449602D979}"/>
              </a:ext>
            </a:extLst>
          </p:cNvPr>
          <p:cNvSpPr txBox="1"/>
          <p:nvPr/>
        </p:nvSpPr>
        <p:spPr>
          <a:xfrm rot="18359822">
            <a:off x="1358151" y="2862514"/>
            <a:ext cx="3507948" cy="276999"/>
          </a:xfrm>
          <a:prstGeom prst="rect">
            <a:avLst/>
          </a:prstGeom>
          <a:noFill/>
        </p:spPr>
        <p:txBody>
          <a:bodyPr wrap="none" rtlCol="0">
            <a:spAutoFit/>
          </a:bodyPr>
          <a:lstStyle/>
          <a:p>
            <a:r>
              <a:rPr lang="en-US" sz="1200" dirty="0"/>
              <a:t>Began </a:t>
            </a:r>
            <a:r>
              <a:rPr lang="en-US" sz="1200" dirty="0" err="1"/>
              <a:t>eval</a:t>
            </a:r>
            <a:r>
              <a:rPr lang="en-US" sz="1200" dirty="0"/>
              <a:t>. &amp; investment in new generation projects</a:t>
            </a:r>
          </a:p>
        </p:txBody>
      </p:sp>
      <p:sp>
        <p:nvSpPr>
          <p:cNvPr id="7" name="Rectangle 6">
            <a:extLst>
              <a:ext uri="{FF2B5EF4-FFF2-40B4-BE49-F238E27FC236}">
                <a16:creationId xmlns:a16="http://schemas.microsoft.com/office/drawing/2014/main" xmlns="" id="{6F528569-4112-4E0E-A72A-8BE58AB6B2FD}"/>
              </a:ext>
            </a:extLst>
          </p:cNvPr>
          <p:cNvSpPr/>
          <p:nvPr/>
        </p:nvSpPr>
        <p:spPr>
          <a:xfrm>
            <a:off x="4572000" y="1365915"/>
            <a:ext cx="457200" cy="4349085"/>
          </a:xfrm>
          <a:prstGeom prst="rect">
            <a:avLst/>
          </a:prstGeom>
          <a:noFill/>
          <a:ln w="317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F9667D7-8B8C-469D-A5C4-75EA52B6E9DB}"/>
              </a:ext>
            </a:extLst>
          </p:cNvPr>
          <p:cNvSpPr txBox="1"/>
          <p:nvPr/>
        </p:nvSpPr>
        <p:spPr>
          <a:xfrm>
            <a:off x="4255065" y="879241"/>
            <a:ext cx="1110369" cy="369332"/>
          </a:xfrm>
          <a:prstGeom prst="rect">
            <a:avLst/>
          </a:prstGeom>
          <a:noFill/>
        </p:spPr>
        <p:txBody>
          <a:bodyPr wrap="none" rtlCol="0">
            <a:spAutoFit/>
          </a:bodyPr>
          <a:lstStyle/>
          <a:p>
            <a:r>
              <a:rPr lang="en-US" dirty="0">
                <a:solidFill>
                  <a:srgbClr val="00B050"/>
                </a:solidFill>
              </a:rPr>
              <a:t>Recession</a:t>
            </a:r>
          </a:p>
        </p:txBody>
      </p:sp>
    </p:spTree>
    <p:extLst>
      <p:ext uri="{BB962C8B-B14F-4D97-AF65-F5344CB8AC3E}">
        <p14:creationId xmlns:p14="http://schemas.microsoft.com/office/powerpoint/2010/main" val="1587901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070B98A-631F-46D5-BD7D-A7E630771846}"/>
              </a:ext>
            </a:extLst>
          </p:cNvPr>
          <p:cNvGraphicFramePr>
            <a:graphicFrameLocks/>
          </p:cNvGraphicFramePr>
          <p:nvPr>
            <p:extLst>
              <p:ext uri="{D42A27DB-BD31-4B8C-83A1-F6EECF244321}">
                <p14:modId xmlns:p14="http://schemas.microsoft.com/office/powerpoint/2010/main" val="1760442455"/>
              </p:ext>
            </p:extLst>
          </p:nvPr>
        </p:nvGraphicFramePr>
        <p:xfrm>
          <a:off x="23812" y="14286"/>
          <a:ext cx="4572000" cy="3562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FEA6DC32-B46B-4188-A815-E48CFD382D26}"/>
              </a:ext>
            </a:extLst>
          </p:cNvPr>
          <p:cNvGraphicFramePr>
            <a:graphicFrameLocks/>
          </p:cNvGraphicFramePr>
          <p:nvPr>
            <p:extLst>
              <p:ext uri="{D42A27DB-BD31-4B8C-83A1-F6EECF244321}">
                <p14:modId xmlns:p14="http://schemas.microsoft.com/office/powerpoint/2010/main" val="1623088564"/>
              </p:ext>
            </p:extLst>
          </p:nvPr>
        </p:nvGraphicFramePr>
        <p:xfrm>
          <a:off x="4595812" y="33337"/>
          <a:ext cx="4548188" cy="35433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xmlns="" id="{C928BC60-83EE-4B4D-9CE4-0CB0DE4F6D6F}"/>
              </a:ext>
            </a:extLst>
          </p:cNvPr>
          <p:cNvGraphicFramePr>
            <a:graphicFrameLocks/>
          </p:cNvGraphicFramePr>
          <p:nvPr>
            <p:extLst>
              <p:ext uri="{D42A27DB-BD31-4B8C-83A1-F6EECF244321}">
                <p14:modId xmlns:p14="http://schemas.microsoft.com/office/powerpoint/2010/main" val="2750297073"/>
              </p:ext>
            </p:extLst>
          </p:nvPr>
        </p:nvGraphicFramePr>
        <p:xfrm>
          <a:off x="23812" y="3614738"/>
          <a:ext cx="4572000" cy="32432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xmlns="" id="{89759562-D6B0-479B-AA69-E125B1E0A8AD}"/>
              </a:ext>
            </a:extLst>
          </p:cNvPr>
          <p:cNvGraphicFramePr>
            <a:graphicFrameLocks/>
          </p:cNvGraphicFramePr>
          <p:nvPr>
            <p:extLst>
              <p:ext uri="{D42A27DB-BD31-4B8C-83A1-F6EECF244321}">
                <p14:modId xmlns:p14="http://schemas.microsoft.com/office/powerpoint/2010/main" val="578593462"/>
              </p:ext>
            </p:extLst>
          </p:nvPr>
        </p:nvGraphicFramePr>
        <p:xfrm>
          <a:off x="4419600" y="3429000"/>
          <a:ext cx="4676775" cy="3390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8780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Aerial View of Plant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0363"/>
          <a:stretch/>
        </p:blipFill>
        <p:spPr>
          <a:xfrm>
            <a:off x="380999" y="1295400"/>
            <a:ext cx="8381999" cy="5029200"/>
          </a:xfrm>
          <a:prstGeom prst="rect">
            <a:avLst/>
          </a:prstGeom>
        </p:spPr>
      </p:pic>
      <p:sp>
        <p:nvSpPr>
          <p:cNvPr id="3" name="TextBox 2"/>
          <p:cNvSpPr txBox="1"/>
          <p:nvPr/>
        </p:nvSpPr>
        <p:spPr>
          <a:xfrm>
            <a:off x="2819400" y="6412468"/>
            <a:ext cx="3750514" cy="369332"/>
          </a:xfrm>
          <a:prstGeom prst="rect">
            <a:avLst/>
          </a:prstGeom>
          <a:noFill/>
        </p:spPr>
        <p:txBody>
          <a:bodyPr wrap="none" rtlCol="0">
            <a:spAutoFit/>
          </a:bodyPr>
          <a:lstStyle/>
          <a:p>
            <a:r>
              <a:rPr lang="en-US" dirty="0"/>
              <a:t>2MW Solar site located south of creek</a:t>
            </a:r>
          </a:p>
        </p:txBody>
      </p:sp>
    </p:spTree>
    <p:extLst>
      <p:ext uri="{BB962C8B-B14F-4D97-AF65-F5344CB8AC3E}">
        <p14:creationId xmlns:p14="http://schemas.microsoft.com/office/powerpoint/2010/main" val="1079491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106B207B-0D34-4F37-9440-7BD24F4E5A7B}"/>
              </a:ext>
            </a:extLst>
          </p:cNvPr>
          <p:cNvGraphicFramePr>
            <a:graphicFrameLocks/>
          </p:cNvGraphicFramePr>
          <p:nvPr>
            <p:extLst>
              <p:ext uri="{D42A27DB-BD31-4B8C-83A1-F6EECF244321}">
                <p14:modId xmlns:p14="http://schemas.microsoft.com/office/powerpoint/2010/main" val="482066616"/>
              </p:ext>
            </p:extLst>
          </p:nvPr>
        </p:nvGraphicFramePr>
        <p:xfrm>
          <a:off x="0" y="228600"/>
          <a:ext cx="9144000" cy="6324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303C39E3-9505-407E-BDAD-5688824F3C03}"/>
              </a:ext>
            </a:extLst>
          </p:cNvPr>
          <p:cNvSpPr txBox="1"/>
          <p:nvPr/>
        </p:nvSpPr>
        <p:spPr>
          <a:xfrm>
            <a:off x="3924558" y="5772278"/>
            <a:ext cx="5219442" cy="1107996"/>
          </a:xfrm>
          <a:prstGeom prst="rect">
            <a:avLst/>
          </a:prstGeom>
          <a:noFill/>
        </p:spPr>
        <p:txBody>
          <a:bodyPr wrap="none" rtlCol="0">
            <a:spAutoFit/>
          </a:bodyPr>
          <a:lstStyle/>
          <a:p>
            <a:r>
              <a:rPr lang="en-US" sz="2400" b="1" dirty="0">
                <a:solidFill>
                  <a:srgbClr val="FF0000"/>
                </a:solidFill>
              </a:rPr>
              <a:t>Transmission Credits</a:t>
            </a:r>
          </a:p>
          <a:p>
            <a:r>
              <a:rPr lang="en-US" sz="2400" b="1" dirty="0">
                <a:solidFill>
                  <a:srgbClr val="FF0000"/>
                </a:solidFill>
              </a:rPr>
              <a:t>generated by Power Plant = $4,579,000</a:t>
            </a:r>
            <a:endParaRPr lang="en-US" sz="2400" dirty="0">
              <a:solidFill>
                <a:srgbClr val="FF0000"/>
              </a:solidFill>
            </a:endParaRPr>
          </a:p>
          <a:p>
            <a:endParaRPr lang="en-US" dirty="0"/>
          </a:p>
        </p:txBody>
      </p:sp>
    </p:spTree>
    <p:extLst>
      <p:ext uri="{BB962C8B-B14F-4D97-AF65-F5344CB8AC3E}">
        <p14:creationId xmlns:p14="http://schemas.microsoft.com/office/powerpoint/2010/main" val="221385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A40754EA-A280-4103-8142-2C466C943D96}"/>
              </a:ext>
            </a:extLst>
          </p:cNvPr>
          <p:cNvGraphicFramePr>
            <a:graphicFrameLocks/>
          </p:cNvGraphicFramePr>
          <p:nvPr>
            <p:extLst>
              <p:ext uri="{D42A27DB-BD31-4B8C-83A1-F6EECF244321}">
                <p14:modId xmlns:p14="http://schemas.microsoft.com/office/powerpoint/2010/main" val="3167989663"/>
              </p:ext>
            </p:extLst>
          </p:nvPr>
        </p:nvGraphicFramePr>
        <p:xfrm>
          <a:off x="0" y="1066800"/>
          <a:ext cx="9144000" cy="54506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xmlns="" id="{C9E8A9C8-CC64-40B8-938B-15477E44698C}"/>
              </a:ext>
            </a:extLst>
          </p:cNvPr>
          <p:cNvSpPr txBox="1"/>
          <p:nvPr/>
        </p:nvSpPr>
        <p:spPr>
          <a:xfrm>
            <a:off x="2095500" y="152400"/>
            <a:ext cx="4952999" cy="1077218"/>
          </a:xfrm>
          <a:prstGeom prst="rect">
            <a:avLst/>
          </a:prstGeom>
          <a:noFill/>
        </p:spPr>
        <p:txBody>
          <a:bodyPr wrap="square" rtlCol="0">
            <a:spAutoFit/>
          </a:bodyPr>
          <a:lstStyle/>
          <a:p>
            <a:r>
              <a:rPr lang="en-US" sz="3200" dirty="0"/>
              <a:t>Transmission Fees &amp; Credits</a:t>
            </a:r>
          </a:p>
          <a:p>
            <a:endParaRPr lang="en-US" sz="3200" dirty="0"/>
          </a:p>
        </p:txBody>
      </p:sp>
      <p:sp>
        <p:nvSpPr>
          <p:cNvPr id="5" name="TextBox 4">
            <a:extLst>
              <a:ext uri="{FF2B5EF4-FFF2-40B4-BE49-F238E27FC236}">
                <a16:creationId xmlns:a16="http://schemas.microsoft.com/office/drawing/2014/main" xmlns="" id="{12FA4DA6-190F-472A-A035-511605CEB4E3}"/>
              </a:ext>
            </a:extLst>
          </p:cNvPr>
          <p:cNvSpPr txBox="1"/>
          <p:nvPr/>
        </p:nvSpPr>
        <p:spPr>
          <a:xfrm>
            <a:off x="4571999" y="1447800"/>
            <a:ext cx="883575" cy="307777"/>
          </a:xfrm>
          <a:prstGeom prst="rect">
            <a:avLst/>
          </a:prstGeom>
          <a:noFill/>
        </p:spPr>
        <p:txBody>
          <a:bodyPr wrap="none" rtlCol="0">
            <a:spAutoFit/>
          </a:bodyPr>
          <a:lstStyle/>
          <a:p>
            <a:r>
              <a:rPr lang="en-US" sz="1400" dirty="0"/>
              <a:t>Projected</a:t>
            </a:r>
          </a:p>
        </p:txBody>
      </p:sp>
    </p:spTree>
    <p:extLst>
      <p:ext uri="{BB962C8B-B14F-4D97-AF65-F5344CB8AC3E}">
        <p14:creationId xmlns:p14="http://schemas.microsoft.com/office/powerpoint/2010/main" val="3944970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E521E53-B9AC-4682-B4EE-C078E84EDA31}"/>
              </a:ext>
            </a:extLst>
          </p:cNvPr>
          <p:cNvPicPr>
            <a:picLocks noChangeAspect="1"/>
          </p:cNvPicPr>
          <p:nvPr/>
        </p:nvPicPr>
        <p:blipFill>
          <a:blip r:embed="rId3"/>
          <a:stretch>
            <a:fillRect/>
          </a:stretch>
        </p:blipFill>
        <p:spPr>
          <a:xfrm>
            <a:off x="0" y="850384"/>
            <a:ext cx="9144000" cy="4928746"/>
          </a:xfrm>
          <a:prstGeom prst="rect">
            <a:avLst/>
          </a:prstGeom>
        </p:spPr>
      </p:pic>
    </p:spTree>
    <p:extLst>
      <p:ext uri="{BB962C8B-B14F-4D97-AF65-F5344CB8AC3E}">
        <p14:creationId xmlns:p14="http://schemas.microsoft.com/office/powerpoint/2010/main" val="2370991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AE77DF1A-DEBA-4201-B5B6-6C6EFAA3E5E2}"/>
              </a:ext>
            </a:extLst>
          </p:cNvPr>
          <p:cNvGraphicFramePr>
            <a:graphicFrameLocks/>
          </p:cNvGraphicFramePr>
          <p:nvPr>
            <p:extLst>
              <p:ext uri="{D42A27DB-BD31-4B8C-83A1-F6EECF244321}">
                <p14:modId xmlns:p14="http://schemas.microsoft.com/office/powerpoint/2010/main" val="4285884410"/>
              </p:ext>
            </p:extLst>
          </p:nvPr>
        </p:nvGraphicFramePr>
        <p:xfrm>
          <a:off x="0" y="381000"/>
          <a:ext cx="9144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101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00000000-0008-0000-0000-000007000000}"/>
              </a:ext>
            </a:extLst>
          </p:cNvPr>
          <p:cNvGraphicFramePr>
            <a:graphicFrameLocks/>
          </p:cNvGraphicFramePr>
          <p:nvPr>
            <p:extLst>
              <p:ext uri="{D42A27DB-BD31-4B8C-83A1-F6EECF244321}">
                <p14:modId xmlns:p14="http://schemas.microsoft.com/office/powerpoint/2010/main" val="472638647"/>
              </p:ext>
            </p:extLst>
          </p:nvPr>
        </p:nvGraphicFramePr>
        <p:xfrm>
          <a:off x="0" y="1143000"/>
          <a:ext cx="9144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7E9D52CD-9B10-4E2E-919B-E29EDF97676C}"/>
              </a:ext>
            </a:extLst>
          </p:cNvPr>
          <p:cNvSpPr txBox="1"/>
          <p:nvPr/>
        </p:nvSpPr>
        <p:spPr>
          <a:xfrm>
            <a:off x="2316318" y="495181"/>
            <a:ext cx="4511363" cy="800219"/>
          </a:xfrm>
          <a:prstGeom prst="rect">
            <a:avLst/>
          </a:prstGeom>
          <a:noFill/>
        </p:spPr>
        <p:txBody>
          <a:bodyPr wrap="none" rtlCol="0">
            <a:spAutoFit/>
          </a:bodyPr>
          <a:lstStyle/>
          <a:p>
            <a:r>
              <a:rPr lang="en-US" sz="2800" dirty="0"/>
              <a:t>Energy Sources &amp; Other Costs</a:t>
            </a:r>
          </a:p>
          <a:p>
            <a:endParaRPr lang="en-US" dirty="0"/>
          </a:p>
        </p:txBody>
      </p:sp>
    </p:spTree>
    <p:extLst>
      <p:ext uri="{BB962C8B-B14F-4D97-AF65-F5344CB8AC3E}">
        <p14:creationId xmlns:p14="http://schemas.microsoft.com/office/powerpoint/2010/main" val="613034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5C67D38A-E0A1-4FCB-8D67-79F6F5FDCC11}"/>
              </a:ext>
            </a:extLst>
          </p:cNvPr>
          <p:cNvGraphicFramePr>
            <a:graphicFrameLocks/>
          </p:cNvGraphicFramePr>
          <p:nvPr>
            <p:extLst>
              <p:ext uri="{D42A27DB-BD31-4B8C-83A1-F6EECF244321}">
                <p14:modId xmlns:p14="http://schemas.microsoft.com/office/powerpoint/2010/main" val="2985476479"/>
              </p:ext>
            </p:extLst>
          </p:nvPr>
        </p:nvGraphicFramePr>
        <p:xfrm>
          <a:off x="0" y="1066800"/>
          <a:ext cx="9143999"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8F2B74F5-ED01-4568-AB8B-F54FA7336689}"/>
              </a:ext>
            </a:extLst>
          </p:cNvPr>
          <p:cNvSpPr txBox="1"/>
          <p:nvPr/>
        </p:nvSpPr>
        <p:spPr>
          <a:xfrm>
            <a:off x="1855358" y="533400"/>
            <a:ext cx="5433282" cy="461665"/>
          </a:xfrm>
          <a:prstGeom prst="rect">
            <a:avLst/>
          </a:prstGeom>
          <a:noFill/>
        </p:spPr>
        <p:txBody>
          <a:bodyPr wrap="none" rtlCol="0">
            <a:spAutoFit/>
          </a:bodyPr>
          <a:lstStyle/>
          <a:p>
            <a:r>
              <a:rPr lang="en-US" sz="2400" dirty="0"/>
              <a:t>Wholesale Sales vs. Plant Capacity Factor</a:t>
            </a:r>
          </a:p>
        </p:txBody>
      </p:sp>
    </p:spTree>
    <p:extLst>
      <p:ext uri="{BB962C8B-B14F-4D97-AF65-F5344CB8AC3E}">
        <p14:creationId xmlns:p14="http://schemas.microsoft.com/office/powerpoint/2010/main" val="984497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25DEA940-8006-42CC-A5E5-BE7969FD01F6}"/>
              </a:ext>
            </a:extLst>
          </p:cNvPr>
          <p:cNvGraphicFramePr>
            <a:graphicFrameLocks/>
          </p:cNvGraphicFramePr>
          <p:nvPr>
            <p:extLst>
              <p:ext uri="{D42A27DB-BD31-4B8C-83A1-F6EECF244321}">
                <p14:modId xmlns:p14="http://schemas.microsoft.com/office/powerpoint/2010/main" val="2076694451"/>
              </p:ext>
            </p:extLst>
          </p:nvPr>
        </p:nvGraphicFramePr>
        <p:xfrm>
          <a:off x="0" y="1066800"/>
          <a:ext cx="9144000" cy="55626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xmlns="" id="{EC1D1AAE-CA91-40DD-AA8A-B61DC46EB74E}"/>
              </a:ext>
            </a:extLst>
          </p:cNvPr>
          <p:cNvCxnSpPr>
            <a:cxnSpLocks/>
          </p:cNvCxnSpPr>
          <p:nvPr/>
        </p:nvCxnSpPr>
        <p:spPr>
          <a:xfrm>
            <a:off x="8458200" y="3048000"/>
            <a:ext cx="0" cy="3048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F3B491DC-FA3E-49BF-85CF-9050498B16F0}"/>
              </a:ext>
            </a:extLst>
          </p:cNvPr>
          <p:cNvSpPr txBox="1"/>
          <p:nvPr/>
        </p:nvSpPr>
        <p:spPr>
          <a:xfrm>
            <a:off x="7934082" y="2524780"/>
            <a:ext cx="1169551" cy="584775"/>
          </a:xfrm>
          <a:prstGeom prst="rect">
            <a:avLst/>
          </a:prstGeom>
          <a:noFill/>
        </p:spPr>
        <p:txBody>
          <a:bodyPr wrap="none" rtlCol="0">
            <a:spAutoFit/>
          </a:bodyPr>
          <a:lstStyle/>
          <a:p>
            <a:r>
              <a:rPr lang="en-US" sz="1600" dirty="0"/>
              <a:t>Expected to</a:t>
            </a:r>
          </a:p>
          <a:p>
            <a:r>
              <a:rPr lang="en-US" sz="1600" dirty="0"/>
              <a:t>be lower</a:t>
            </a:r>
          </a:p>
        </p:txBody>
      </p:sp>
    </p:spTree>
    <p:extLst>
      <p:ext uri="{BB962C8B-B14F-4D97-AF65-F5344CB8AC3E}">
        <p14:creationId xmlns:p14="http://schemas.microsoft.com/office/powerpoint/2010/main" val="3733595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FA783B5A-600B-4256-ABBA-55711052BC06}"/>
              </a:ext>
            </a:extLst>
          </p:cNvPr>
          <p:cNvGraphicFramePr>
            <a:graphicFrameLocks/>
          </p:cNvGraphicFramePr>
          <p:nvPr>
            <p:extLst>
              <p:ext uri="{D42A27DB-BD31-4B8C-83A1-F6EECF244321}">
                <p14:modId xmlns:p14="http://schemas.microsoft.com/office/powerpoint/2010/main" val="727724579"/>
              </p:ext>
            </p:extLst>
          </p:nvPr>
        </p:nvGraphicFramePr>
        <p:xfrm>
          <a:off x="-1" y="1423987"/>
          <a:ext cx="9144001" cy="4010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4178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F77FB8-F62B-4411-9DA6-A047D307E01D}"/>
              </a:ext>
            </a:extLst>
          </p:cNvPr>
          <p:cNvPicPr>
            <a:picLocks noChangeAspect="1"/>
          </p:cNvPicPr>
          <p:nvPr/>
        </p:nvPicPr>
        <p:blipFill>
          <a:blip r:embed="rId3"/>
          <a:stretch>
            <a:fillRect/>
          </a:stretch>
        </p:blipFill>
        <p:spPr>
          <a:xfrm>
            <a:off x="0" y="152400"/>
            <a:ext cx="9144000" cy="3124494"/>
          </a:xfrm>
          <a:prstGeom prst="rect">
            <a:avLst/>
          </a:prstGeom>
        </p:spPr>
      </p:pic>
      <p:pic>
        <p:nvPicPr>
          <p:cNvPr id="4" name="Picture 3">
            <a:extLst>
              <a:ext uri="{FF2B5EF4-FFF2-40B4-BE49-F238E27FC236}">
                <a16:creationId xmlns:a16="http://schemas.microsoft.com/office/drawing/2014/main" xmlns="" id="{6D7B78D8-8F3A-4AF5-AFA0-37C11F0F96AC}"/>
              </a:ext>
            </a:extLst>
          </p:cNvPr>
          <p:cNvPicPr>
            <a:picLocks noChangeAspect="1"/>
          </p:cNvPicPr>
          <p:nvPr/>
        </p:nvPicPr>
        <p:blipFill>
          <a:blip r:embed="rId4"/>
          <a:stretch>
            <a:fillRect/>
          </a:stretch>
        </p:blipFill>
        <p:spPr>
          <a:xfrm>
            <a:off x="0" y="3632486"/>
            <a:ext cx="9144000" cy="3225514"/>
          </a:xfrm>
          <a:prstGeom prst="rect">
            <a:avLst/>
          </a:prstGeom>
        </p:spPr>
      </p:pic>
    </p:spTree>
    <p:extLst>
      <p:ext uri="{BB962C8B-B14F-4D97-AF65-F5344CB8AC3E}">
        <p14:creationId xmlns:p14="http://schemas.microsoft.com/office/powerpoint/2010/main" val="787254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E49075-7C81-48CE-8851-F1EB808C0846}"/>
              </a:ext>
            </a:extLst>
          </p:cNvPr>
          <p:cNvPicPr>
            <a:picLocks noChangeAspect="1"/>
          </p:cNvPicPr>
          <p:nvPr/>
        </p:nvPicPr>
        <p:blipFill>
          <a:blip r:embed="rId3"/>
          <a:stretch>
            <a:fillRect/>
          </a:stretch>
        </p:blipFill>
        <p:spPr>
          <a:xfrm>
            <a:off x="0" y="342898"/>
            <a:ext cx="9144000" cy="4585855"/>
          </a:xfrm>
          <a:prstGeom prst="rect">
            <a:avLst/>
          </a:prstGeom>
        </p:spPr>
      </p:pic>
      <p:sp>
        <p:nvSpPr>
          <p:cNvPr id="3" name="TextBox 2">
            <a:extLst>
              <a:ext uri="{FF2B5EF4-FFF2-40B4-BE49-F238E27FC236}">
                <a16:creationId xmlns:a16="http://schemas.microsoft.com/office/drawing/2014/main" xmlns="" id="{376CE3FF-C3E4-42BC-9F3F-20426C232CF5}"/>
              </a:ext>
            </a:extLst>
          </p:cNvPr>
          <p:cNvSpPr txBox="1"/>
          <p:nvPr/>
        </p:nvSpPr>
        <p:spPr>
          <a:xfrm>
            <a:off x="2347929" y="5029200"/>
            <a:ext cx="4255652" cy="1815882"/>
          </a:xfrm>
          <a:prstGeom prst="rect">
            <a:avLst/>
          </a:prstGeom>
          <a:noFill/>
        </p:spPr>
        <p:txBody>
          <a:bodyPr wrap="none" rtlCol="0">
            <a:spAutoFit/>
          </a:bodyPr>
          <a:lstStyle/>
          <a:p>
            <a:r>
              <a:rPr lang="en-US" sz="2800" u="sng" dirty="0"/>
              <a:t>2017 Power Plant Emissions</a:t>
            </a:r>
          </a:p>
          <a:p>
            <a:r>
              <a:rPr lang="en-US" sz="2800" b="1" dirty="0">
                <a:solidFill>
                  <a:srgbClr val="FF0000"/>
                </a:solidFill>
              </a:rPr>
              <a:t>       SO2 decreased 82% </a:t>
            </a:r>
          </a:p>
          <a:p>
            <a:r>
              <a:rPr lang="en-US" sz="2800" b="1" dirty="0">
                <a:solidFill>
                  <a:srgbClr val="FF0000"/>
                </a:solidFill>
              </a:rPr>
              <a:t>       NOx decreased 77%</a:t>
            </a:r>
          </a:p>
          <a:p>
            <a:r>
              <a:rPr lang="en-US" sz="2800" b="1" dirty="0">
                <a:solidFill>
                  <a:srgbClr val="FF0000"/>
                </a:solidFill>
              </a:rPr>
              <a:t>Particulates decreased 83%</a:t>
            </a:r>
          </a:p>
        </p:txBody>
      </p:sp>
      <p:sp>
        <p:nvSpPr>
          <p:cNvPr id="4" name="Oval 3">
            <a:extLst>
              <a:ext uri="{FF2B5EF4-FFF2-40B4-BE49-F238E27FC236}">
                <a16:creationId xmlns:a16="http://schemas.microsoft.com/office/drawing/2014/main" xmlns="" id="{1802AB7C-EF2B-48C7-8376-E8CBD365AF1D}"/>
              </a:ext>
            </a:extLst>
          </p:cNvPr>
          <p:cNvSpPr/>
          <p:nvPr/>
        </p:nvSpPr>
        <p:spPr>
          <a:xfrm>
            <a:off x="5334000" y="2635826"/>
            <a:ext cx="2514600" cy="640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95B71A7-77B0-4661-87DA-59B9BF9F9DD8}"/>
              </a:ext>
            </a:extLst>
          </p:cNvPr>
          <p:cNvSpPr/>
          <p:nvPr/>
        </p:nvSpPr>
        <p:spPr>
          <a:xfrm>
            <a:off x="7086600" y="1730950"/>
            <a:ext cx="1905000" cy="8044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8367EE7D-6E48-47B5-9EC2-538FDCD81C0C}"/>
              </a:ext>
            </a:extLst>
          </p:cNvPr>
          <p:cNvSpPr/>
          <p:nvPr/>
        </p:nvSpPr>
        <p:spPr>
          <a:xfrm>
            <a:off x="2971800" y="2285999"/>
            <a:ext cx="2514600" cy="640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234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Wastewater Plant</a:t>
            </a:r>
            <a:br>
              <a:rPr lang="en-US" b="1" dirty="0">
                <a:solidFill>
                  <a:srgbClr val="C00000"/>
                </a:solidFill>
              </a:rPr>
            </a:br>
            <a:r>
              <a:rPr lang="en-US" sz="3100" b="1" dirty="0">
                <a:solidFill>
                  <a:srgbClr val="C00000"/>
                </a:solidFill>
              </a:rPr>
              <a:t>Bob Auten, Superintendent</a:t>
            </a:r>
          </a:p>
        </p:txBody>
      </p:sp>
      <p:sp>
        <p:nvSpPr>
          <p:cNvPr id="3" name="Content Placeholder 2"/>
          <p:cNvSpPr>
            <a:spLocks noGrp="1"/>
          </p:cNvSpPr>
          <p:nvPr>
            <p:ph idx="1"/>
          </p:nvPr>
        </p:nvSpPr>
        <p:spPr>
          <a:xfrm>
            <a:off x="228600" y="1600200"/>
            <a:ext cx="8610600" cy="5257800"/>
          </a:xfrm>
        </p:spPr>
        <p:txBody>
          <a:bodyPr>
            <a:normAutofit/>
          </a:bodyPr>
          <a:lstStyle/>
          <a:p>
            <a:r>
              <a:rPr lang="en-US" dirty="0"/>
              <a:t>Established in 1908</a:t>
            </a:r>
          </a:p>
          <a:p>
            <a:r>
              <a:rPr lang="en-US" dirty="0"/>
              <a:t>Current facility constructed in 1951</a:t>
            </a:r>
          </a:p>
          <a:p>
            <a:r>
              <a:rPr lang="en-US" dirty="0"/>
              <a:t>Major expansions in 1969 and 1989</a:t>
            </a:r>
          </a:p>
          <a:p>
            <a:r>
              <a:rPr lang="en-US" dirty="0"/>
              <a:t>2.1 Million Gallons Average Flow per day</a:t>
            </a:r>
          </a:p>
          <a:p>
            <a:r>
              <a:rPr lang="en-US" dirty="0"/>
              <a:t>7.1 Million Gallons Maximum Flow per day</a:t>
            </a:r>
          </a:p>
          <a:p>
            <a:r>
              <a:rPr lang="en-US" dirty="0"/>
              <a:t>42 Miles of sewer lines, 8-42”</a:t>
            </a:r>
          </a:p>
          <a:p>
            <a:r>
              <a:rPr lang="en-US" dirty="0"/>
              <a:t>Treated over 800M gallons of wastewater</a:t>
            </a:r>
          </a:p>
          <a:p>
            <a:r>
              <a:rPr lang="en-US" dirty="0"/>
              <a:t>Operating budget, $2.3M (Capital projects $280k)</a:t>
            </a:r>
          </a:p>
          <a:p>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2997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118C19-E032-4152-B392-0312AA04C56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2557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1BF46884-8548-4AFC-BB9C-5F73C8F3366C}"/>
              </a:ext>
            </a:extLst>
          </p:cNvPr>
          <p:cNvGraphicFramePr>
            <a:graphicFrameLocks/>
          </p:cNvGraphicFramePr>
          <p:nvPr>
            <p:extLst>
              <p:ext uri="{D42A27DB-BD31-4B8C-83A1-F6EECF244321}">
                <p14:modId xmlns:p14="http://schemas.microsoft.com/office/powerpoint/2010/main" val="43225909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01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 of U.S. energy production and consumption, as explained in the article text">
            <a:extLst>
              <a:ext uri="{FF2B5EF4-FFF2-40B4-BE49-F238E27FC236}">
                <a16:creationId xmlns:a16="http://schemas.microsoft.com/office/drawing/2014/main" xmlns="" id="{C33980A4-7653-426B-9EDF-AEAB11A209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763000" cy="6172200"/>
          </a:xfrm>
          <a:prstGeom prst="rect">
            <a:avLst/>
          </a:prstGeom>
          <a:noFill/>
          <a:ln>
            <a:noFill/>
          </a:ln>
        </p:spPr>
      </p:pic>
    </p:spTree>
    <p:extLst>
      <p:ext uri="{BB962C8B-B14F-4D97-AF65-F5344CB8AC3E}">
        <p14:creationId xmlns:p14="http://schemas.microsoft.com/office/powerpoint/2010/main" val="1576426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Power Supply Sources</a:t>
            </a:r>
          </a:p>
        </p:txBody>
      </p:sp>
      <p:sp>
        <p:nvSpPr>
          <p:cNvPr id="3" name="Content Placeholder 2"/>
          <p:cNvSpPr>
            <a:spLocks noGrp="1"/>
          </p:cNvSpPr>
          <p:nvPr>
            <p:ph idx="1"/>
          </p:nvPr>
        </p:nvSpPr>
        <p:spPr/>
        <p:txBody>
          <a:bodyPr>
            <a:normAutofit/>
          </a:bodyPr>
          <a:lstStyle/>
          <a:p>
            <a:r>
              <a:rPr lang="en-US" dirty="0"/>
              <a:t>NYPA (hydro)</a:t>
            </a:r>
          </a:p>
          <a:p>
            <a:r>
              <a:rPr lang="en-US" dirty="0"/>
              <a:t>Hydro Phase I &amp; II</a:t>
            </a:r>
          </a:p>
          <a:p>
            <a:r>
              <a:rPr lang="en-US" dirty="0"/>
              <a:t>Prairie St. (advanced clean coal)</a:t>
            </a:r>
          </a:p>
          <a:p>
            <a:r>
              <a:rPr lang="en-US" dirty="0"/>
              <a:t>Fremont (natural gas)</a:t>
            </a:r>
          </a:p>
          <a:p>
            <a:r>
              <a:rPr lang="en-US" dirty="0"/>
              <a:t>Blue Creek Wind</a:t>
            </a:r>
          </a:p>
          <a:p>
            <a:r>
              <a:rPr lang="en-US" dirty="0"/>
              <a:t>Solar </a:t>
            </a:r>
          </a:p>
          <a:p>
            <a:r>
              <a:rPr lang="en-US" dirty="0"/>
              <a:t>Wholesale Energy Markets</a:t>
            </a:r>
          </a:p>
          <a:p>
            <a:endParaRPr lang="en-US" dirty="0"/>
          </a:p>
        </p:txBody>
      </p:sp>
    </p:spTree>
    <p:extLst>
      <p:ext uri="{BB962C8B-B14F-4D97-AF65-F5344CB8AC3E}">
        <p14:creationId xmlns:p14="http://schemas.microsoft.com/office/powerpoint/2010/main" val="355526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Hydro projects</a:t>
            </a:r>
          </a:p>
        </p:txBody>
      </p:sp>
      <p:pic>
        <p:nvPicPr>
          <p:cNvPr id="7" name="Content Placeholder 6">
            <a:extLst>
              <a:ext uri="{FF2B5EF4-FFF2-40B4-BE49-F238E27FC236}">
                <a16:creationId xmlns:a16="http://schemas.microsoft.com/office/drawing/2014/main" xmlns="" id="{7CCD4A93-0F67-4E02-8F58-9F68AD097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58478"/>
            <a:ext cx="9144000" cy="4899522"/>
          </a:xfrm>
        </p:spPr>
      </p:pic>
    </p:spTree>
    <p:extLst>
      <p:ext uri="{BB962C8B-B14F-4D97-AF65-F5344CB8AC3E}">
        <p14:creationId xmlns:p14="http://schemas.microsoft.com/office/powerpoint/2010/main" val="1151140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EB297A4-14BA-42A4-8F62-182A6B48B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00"/>
          <a:stretch/>
        </p:blipFill>
        <p:spPr>
          <a:xfrm>
            <a:off x="152400" y="76200"/>
            <a:ext cx="8915400" cy="6553200"/>
          </a:xfrm>
          <a:prstGeom prst="rect">
            <a:avLst/>
          </a:prstGeom>
        </p:spPr>
      </p:pic>
    </p:spTree>
    <p:extLst>
      <p:ext uri="{BB962C8B-B14F-4D97-AF65-F5344CB8AC3E}">
        <p14:creationId xmlns:p14="http://schemas.microsoft.com/office/powerpoint/2010/main" val="1659085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a:extLst>
              <a:ext uri="{FF2B5EF4-FFF2-40B4-BE49-F238E27FC236}">
                <a16:creationId xmlns:a16="http://schemas.microsoft.com/office/drawing/2014/main" xmlns="" id="{B3244F4B-5ECA-48D4-B9BF-E7257E2C7D4A}"/>
              </a:ext>
            </a:extLst>
          </p:cNvPr>
          <p:cNvCxnSpPr/>
          <p:nvPr/>
        </p:nvCxnSpPr>
        <p:spPr>
          <a:xfrm>
            <a:off x="2362200" y="2895600"/>
            <a:ext cx="51816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E99F2029-AAA6-44F0-9F9E-B4DF579CB757}"/>
              </a:ext>
            </a:extLst>
          </p:cNvPr>
          <p:cNvSpPr txBox="1"/>
          <p:nvPr/>
        </p:nvSpPr>
        <p:spPr>
          <a:xfrm>
            <a:off x="7239000" y="2057400"/>
            <a:ext cx="1857368" cy="369332"/>
          </a:xfrm>
          <a:prstGeom prst="rect">
            <a:avLst/>
          </a:prstGeom>
          <a:noFill/>
        </p:spPr>
        <p:txBody>
          <a:bodyPr wrap="none" rtlCol="0">
            <a:spAutoFit/>
          </a:bodyPr>
          <a:lstStyle/>
          <a:p>
            <a:r>
              <a:rPr lang="en-US" dirty="0"/>
              <a:t>Normal river level</a:t>
            </a:r>
          </a:p>
        </p:txBody>
      </p:sp>
      <p:cxnSp>
        <p:nvCxnSpPr>
          <p:cNvPr id="4" name="Straight Arrow Connector 3">
            <a:extLst>
              <a:ext uri="{FF2B5EF4-FFF2-40B4-BE49-F238E27FC236}">
                <a16:creationId xmlns:a16="http://schemas.microsoft.com/office/drawing/2014/main" xmlns="" id="{20F326EA-3634-48FA-94C0-AE2EA8B96316}"/>
              </a:ext>
            </a:extLst>
          </p:cNvPr>
          <p:cNvCxnSpPr>
            <a:cxnSpLocks/>
            <a:stCxn id="2" idx="2"/>
          </p:cNvCxnSpPr>
          <p:nvPr/>
        </p:nvCxnSpPr>
        <p:spPr>
          <a:xfrm flipH="1">
            <a:off x="7315200" y="2426732"/>
            <a:ext cx="852484" cy="5450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16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AF5B32-F2DD-47FF-829A-BAD08F6AF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3031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989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C2436F-CD89-4C58-B852-D20E9D6D11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715000" cy="3429000"/>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xmlns="" id="{12BA3F9E-FB73-4631-A919-2E08633AE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1" y="3408950"/>
            <a:ext cx="5410200" cy="3449050"/>
          </a:xfrm>
          <a:prstGeom prst="rect">
            <a:avLst/>
          </a:prstGeom>
        </p:spPr>
      </p:pic>
      <p:sp>
        <p:nvSpPr>
          <p:cNvPr id="5" name="TextBox 4">
            <a:extLst>
              <a:ext uri="{FF2B5EF4-FFF2-40B4-BE49-F238E27FC236}">
                <a16:creationId xmlns:a16="http://schemas.microsoft.com/office/drawing/2014/main" xmlns="" id="{A9483C6F-C4C2-4922-A9C1-C7AA75CAAC89}"/>
              </a:ext>
            </a:extLst>
          </p:cNvPr>
          <p:cNvSpPr txBox="1"/>
          <p:nvPr/>
        </p:nvSpPr>
        <p:spPr>
          <a:xfrm>
            <a:off x="6172200" y="914400"/>
            <a:ext cx="1576072" cy="369332"/>
          </a:xfrm>
          <a:prstGeom prst="rect">
            <a:avLst/>
          </a:prstGeom>
          <a:noFill/>
        </p:spPr>
        <p:txBody>
          <a:bodyPr wrap="none" rtlCol="0">
            <a:spAutoFit/>
          </a:bodyPr>
          <a:lstStyle/>
          <a:p>
            <a:r>
              <a:rPr lang="en-US" dirty="0"/>
              <a:t>Meldahl Hydro</a:t>
            </a:r>
          </a:p>
        </p:txBody>
      </p:sp>
      <p:sp>
        <p:nvSpPr>
          <p:cNvPr id="6" name="TextBox 5">
            <a:extLst>
              <a:ext uri="{FF2B5EF4-FFF2-40B4-BE49-F238E27FC236}">
                <a16:creationId xmlns:a16="http://schemas.microsoft.com/office/drawing/2014/main" xmlns="" id="{A848E9AF-0C98-4CC3-A293-3BAE4242A083}"/>
              </a:ext>
            </a:extLst>
          </p:cNvPr>
          <p:cNvSpPr txBox="1"/>
          <p:nvPr/>
        </p:nvSpPr>
        <p:spPr>
          <a:xfrm>
            <a:off x="1905000" y="5562600"/>
            <a:ext cx="1622752" cy="369332"/>
          </a:xfrm>
          <a:prstGeom prst="rect">
            <a:avLst/>
          </a:prstGeom>
          <a:noFill/>
        </p:spPr>
        <p:txBody>
          <a:bodyPr wrap="none" rtlCol="0">
            <a:spAutoFit/>
          </a:bodyPr>
          <a:lstStyle/>
          <a:p>
            <a:r>
              <a:rPr lang="en-US" dirty="0"/>
              <a:t>Greenup Hydro</a:t>
            </a:r>
          </a:p>
        </p:txBody>
      </p:sp>
    </p:spTree>
    <p:extLst>
      <p:ext uri="{BB962C8B-B14F-4D97-AF65-F5344CB8AC3E}">
        <p14:creationId xmlns:p14="http://schemas.microsoft.com/office/powerpoint/2010/main" val="81886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858" r="7279" b="6418"/>
          <a:stretch/>
        </p:blipFill>
        <p:spPr bwMode="auto">
          <a:xfrm>
            <a:off x="605796" y="685800"/>
            <a:ext cx="7932408" cy="458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676900"/>
            <a:ext cx="8229600" cy="990600"/>
          </a:xfrm>
        </p:spPr>
        <p:txBody>
          <a:bodyPr>
            <a:normAutofit fontScale="90000"/>
          </a:bodyPr>
          <a:lstStyle/>
          <a:p>
            <a:r>
              <a:rPr lang="en-US" b="1" dirty="0"/>
              <a:t>Influent           Effluent</a:t>
            </a:r>
            <a:r>
              <a:rPr lang="en-US" dirty="0"/>
              <a:t/>
            </a:r>
            <a:br>
              <a:rPr lang="en-US" dirty="0"/>
            </a:br>
            <a:endParaRPr lang="en-US" dirty="0"/>
          </a:p>
        </p:txBody>
      </p:sp>
    </p:spTree>
    <p:extLst>
      <p:ext uri="{BB962C8B-B14F-4D97-AF65-F5344CB8AC3E}">
        <p14:creationId xmlns:p14="http://schemas.microsoft.com/office/powerpoint/2010/main" val="2397396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115CF1-8EA0-43B8-B8F1-EADCF8A8D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2714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a:t>Prairie State project</a:t>
            </a:r>
          </a:p>
        </p:txBody>
      </p:sp>
      <p:sp>
        <p:nvSpPr>
          <p:cNvPr id="5" name="Content Placeholder 4"/>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267200" y="5943600"/>
            <a:ext cx="3581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486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57900" y="6477000"/>
            <a:ext cx="4953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15472" y="4876800"/>
            <a:ext cx="1378904" cy="369332"/>
          </a:xfrm>
          <a:prstGeom prst="rect">
            <a:avLst/>
          </a:prstGeom>
          <a:noFill/>
        </p:spPr>
        <p:txBody>
          <a:bodyPr wrap="none" rtlCol="0">
            <a:spAutoFit/>
          </a:bodyPr>
          <a:lstStyle/>
          <a:p>
            <a:r>
              <a:rPr lang="en-US" dirty="0"/>
              <a:t>Boiler House</a:t>
            </a:r>
          </a:p>
        </p:txBody>
      </p:sp>
      <p:sp>
        <p:nvSpPr>
          <p:cNvPr id="24" name="TextBox 23"/>
          <p:cNvSpPr txBox="1"/>
          <p:nvPr/>
        </p:nvSpPr>
        <p:spPr>
          <a:xfrm>
            <a:off x="6553200" y="6301157"/>
            <a:ext cx="1581330" cy="369332"/>
          </a:xfrm>
          <a:prstGeom prst="rect">
            <a:avLst/>
          </a:prstGeom>
          <a:noFill/>
        </p:spPr>
        <p:txBody>
          <a:bodyPr wrap="none" rtlCol="0">
            <a:spAutoFit/>
          </a:bodyPr>
          <a:lstStyle/>
          <a:p>
            <a:r>
              <a:rPr lang="en-US" dirty="0"/>
              <a:t>Cooling towers</a:t>
            </a:r>
          </a:p>
        </p:txBody>
      </p:sp>
      <p:sp>
        <p:nvSpPr>
          <p:cNvPr id="25" name="TextBox 24"/>
          <p:cNvSpPr txBox="1"/>
          <p:nvPr/>
        </p:nvSpPr>
        <p:spPr>
          <a:xfrm>
            <a:off x="4555106" y="5943600"/>
            <a:ext cx="2823145" cy="369332"/>
          </a:xfrm>
          <a:prstGeom prst="rect">
            <a:avLst/>
          </a:prstGeom>
          <a:noFill/>
        </p:spPr>
        <p:txBody>
          <a:bodyPr wrap="none" rtlCol="0">
            <a:spAutoFit/>
          </a:bodyPr>
          <a:lstStyle/>
          <a:p>
            <a:r>
              <a:rPr lang="en-US" dirty="0"/>
              <a:t>Pollution control equipment</a:t>
            </a:r>
          </a:p>
        </p:txBody>
      </p:sp>
      <p:sp>
        <p:nvSpPr>
          <p:cNvPr id="26" name="TextBox 25"/>
          <p:cNvSpPr txBox="1"/>
          <p:nvPr/>
        </p:nvSpPr>
        <p:spPr>
          <a:xfrm>
            <a:off x="380997" y="5334000"/>
            <a:ext cx="1607043" cy="369332"/>
          </a:xfrm>
          <a:prstGeom prst="rect">
            <a:avLst/>
          </a:prstGeom>
          <a:noFill/>
        </p:spPr>
        <p:txBody>
          <a:bodyPr wrap="none" rtlCol="0">
            <a:spAutoFit/>
          </a:bodyPr>
          <a:lstStyle/>
          <a:p>
            <a:r>
              <a:rPr lang="en-US" dirty="0"/>
              <a:t>Generator  Bld.</a:t>
            </a:r>
          </a:p>
        </p:txBody>
      </p:sp>
    </p:spTree>
    <p:extLst>
      <p:ext uri="{BB962C8B-B14F-4D97-AF65-F5344CB8AC3E}">
        <p14:creationId xmlns:p14="http://schemas.microsoft.com/office/powerpoint/2010/main" val="169917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143000"/>
          </a:xfrm>
        </p:spPr>
        <p:txBody>
          <a:bodyPr/>
          <a:lstStyle/>
          <a:p>
            <a:r>
              <a:rPr lang="en-US" dirty="0"/>
              <a:t>Fremont project</a:t>
            </a:r>
          </a:p>
        </p:txBody>
      </p:sp>
      <p:sp>
        <p:nvSpPr>
          <p:cNvPr id="3" name="Content Placeholder 2"/>
          <p:cNvSpPr>
            <a:spLocks noGrp="1"/>
          </p:cNvSpPr>
          <p:nvPr>
            <p:ph idx="1"/>
          </p:nvPr>
        </p:nvSpPr>
        <p:spPr/>
        <p:txBody>
          <a:bodyPr/>
          <a:lstStyle/>
          <a:p>
            <a:endParaRPr lang="en-US" dirty="0"/>
          </a:p>
        </p:txBody>
      </p:sp>
      <p:pic>
        <p:nvPicPr>
          <p:cNvPr id="3074" name="Picture 2" descr="G:\AMP Fremont project\AFEC phot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2050"/>
            <a:ext cx="9144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55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Creek Wind project</a:t>
            </a:r>
          </a:p>
        </p:txBody>
      </p:sp>
      <p:sp>
        <p:nvSpPr>
          <p:cNvPr id="3" name="Content Placeholder 2"/>
          <p:cNvSpPr>
            <a:spLocks noGrp="1"/>
          </p:cNvSpPr>
          <p:nvPr>
            <p:ph idx="1"/>
          </p:nvPr>
        </p:nvSpPr>
        <p:spPr/>
        <p:txBody>
          <a:bodyPr/>
          <a:lstStyle/>
          <a:p>
            <a:endParaRPr lang="en-US" dirty="0"/>
          </a:p>
        </p:txBody>
      </p:sp>
      <p:pic>
        <p:nvPicPr>
          <p:cNvPr id="4098" name="Picture 2" descr="C:\Users\brdgr2\AppData\Local\Microsoft\Windows\Temporary Internet Files\Content.Outlook\H43NY6NH\wind%20farm%20Game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9"/>
            <a:ext cx="91440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4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22" y="0"/>
            <a:ext cx="9182022" cy="6858000"/>
          </a:xfrm>
          <a:prstGeom prst="rect">
            <a:avLst/>
          </a:prstGeom>
        </p:spPr>
      </p:pic>
      <p:sp>
        <p:nvSpPr>
          <p:cNvPr id="3" name="TextBox 2"/>
          <p:cNvSpPr txBox="1"/>
          <p:nvPr/>
        </p:nvSpPr>
        <p:spPr>
          <a:xfrm>
            <a:off x="3428999" y="6139934"/>
            <a:ext cx="936475" cy="369332"/>
          </a:xfrm>
          <a:prstGeom prst="rect">
            <a:avLst/>
          </a:prstGeom>
          <a:noFill/>
        </p:spPr>
        <p:txBody>
          <a:bodyPr wrap="none" rtlCol="0">
            <a:spAutoFit/>
          </a:bodyPr>
          <a:lstStyle/>
          <a:p>
            <a:r>
              <a:rPr lang="en-US" dirty="0"/>
              <a:t>Allen Dr</a:t>
            </a:r>
          </a:p>
        </p:txBody>
      </p:sp>
      <p:cxnSp>
        <p:nvCxnSpPr>
          <p:cNvPr id="5" name="Straight Arrow Connector 4"/>
          <p:cNvCxnSpPr>
            <a:cxnSpLocks/>
          </p:cNvCxnSpPr>
          <p:nvPr/>
        </p:nvCxnSpPr>
        <p:spPr>
          <a:xfrm flipH="1" flipV="1">
            <a:off x="3897235" y="5819775"/>
            <a:ext cx="1"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AB440BB6-B9A8-4294-95E3-336749E972C7}"/>
              </a:ext>
            </a:extLst>
          </p:cNvPr>
          <p:cNvSpPr txBox="1"/>
          <p:nvPr/>
        </p:nvSpPr>
        <p:spPr>
          <a:xfrm rot="18015994">
            <a:off x="8056554" y="5047512"/>
            <a:ext cx="956800" cy="369332"/>
          </a:xfrm>
          <a:prstGeom prst="rect">
            <a:avLst/>
          </a:prstGeom>
          <a:solidFill>
            <a:schemeClr val="bg1"/>
          </a:solidFill>
        </p:spPr>
        <p:txBody>
          <a:bodyPr wrap="none" rtlCol="0">
            <a:spAutoFit/>
          </a:bodyPr>
          <a:lstStyle/>
          <a:p>
            <a:r>
              <a:rPr lang="en-US" dirty="0"/>
              <a:t>Railroad</a:t>
            </a:r>
          </a:p>
        </p:txBody>
      </p:sp>
      <p:cxnSp>
        <p:nvCxnSpPr>
          <p:cNvPr id="7" name="Straight Connector 6">
            <a:extLst>
              <a:ext uri="{FF2B5EF4-FFF2-40B4-BE49-F238E27FC236}">
                <a16:creationId xmlns:a16="http://schemas.microsoft.com/office/drawing/2014/main" xmlns="" id="{2A0E80A1-D319-4C71-A14C-83644779DAE0}"/>
              </a:ext>
            </a:extLst>
          </p:cNvPr>
          <p:cNvCxnSpPr>
            <a:cxnSpLocks/>
          </p:cNvCxnSpPr>
          <p:nvPr/>
        </p:nvCxnSpPr>
        <p:spPr>
          <a:xfrm flipH="1">
            <a:off x="8229600" y="2819400"/>
            <a:ext cx="610708" cy="9144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1D0B09E-1AC5-4415-A8B6-B617BC7A5B63}"/>
              </a:ext>
            </a:extLst>
          </p:cNvPr>
          <p:cNvCxnSpPr>
            <a:cxnSpLocks/>
          </p:cNvCxnSpPr>
          <p:nvPr/>
        </p:nvCxnSpPr>
        <p:spPr>
          <a:xfrm flipH="1" flipV="1">
            <a:off x="3276600" y="1140690"/>
            <a:ext cx="4953000" cy="25931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7F8F126-A5DC-487D-9A57-FC61329D7F26}"/>
              </a:ext>
            </a:extLst>
          </p:cNvPr>
          <p:cNvCxnSpPr>
            <a:cxnSpLocks/>
          </p:cNvCxnSpPr>
          <p:nvPr/>
        </p:nvCxnSpPr>
        <p:spPr>
          <a:xfrm>
            <a:off x="3276600" y="1140690"/>
            <a:ext cx="0" cy="45743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D8AB356E-3220-4C2B-B512-2B684B422F79}"/>
              </a:ext>
            </a:extLst>
          </p:cNvPr>
          <p:cNvSpPr txBox="1"/>
          <p:nvPr/>
        </p:nvSpPr>
        <p:spPr>
          <a:xfrm>
            <a:off x="1066800" y="2286000"/>
            <a:ext cx="1799852" cy="646331"/>
          </a:xfrm>
          <a:prstGeom prst="rect">
            <a:avLst/>
          </a:prstGeom>
          <a:solidFill>
            <a:schemeClr val="bg1"/>
          </a:solidFill>
        </p:spPr>
        <p:txBody>
          <a:bodyPr wrap="none" rtlCol="0">
            <a:spAutoFit/>
          </a:bodyPr>
          <a:lstStyle/>
          <a:p>
            <a:r>
              <a:rPr lang="en-US" dirty="0"/>
              <a:t>D&amp;S Distributor’s</a:t>
            </a:r>
          </a:p>
          <a:p>
            <a:r>
              <a:rPr lang="en-US" dirty="0"/>
              <a:t>Warehouse</a:t>
            </a:r>
          </a:p>
        </p:txBody>
      </p:sp>
      <p:sp>
        <p:nvSpPr>
          <p:cNvPr id="14" name="TextBox 13">
            <a:extLst>
              <a:ext uri="{FF2B5EF4-FFF2-40B4-BE49-F238E27FC236}">
                <a16:creationId xmlns:a16="http://schemas.microsoft.com/office/drawing/2014/main" xmlns="" id="{75AF8CC3-85D0-4BA4-BEA0-3680877600B9}"/>
              </a:ext>
            </a:extLst>
          </p:cNvPr>
          <p:cNvSpPr txBox="1"/>
          <p:nvPr/>
        </p:nvSpPr>
        <p:spPr>
          <a:xfrm>
            <a:off x="2004826" y="5024068"/>
            <a:ext cx="1141723" cy="369332"/>
          </a:xfrm>
          <a:prstGeom prst="rect">
            <a:avLst/>
          </a:prstGeom>
          <a:solidFill>
            <a:schemeClr val="bg1"/>
          </a:solidFill>
        </p:spPr>
        <p:txBody>
          <a:bodyPr wrap="none" rtlCol="0">
            <a:spAutoFit/>
          </a:bodyPr>
          <a:lstStyle/>
          <a:p>
            <a:r>
              <a:rPr lang="en-US" dirty="0"/>
              <a:t>RTT Route</a:t>
            </a:r>
          </a:p>
        </p:txBody>
      </p:sp>
      <p:cxnSp>
        <p:nvCxnSpPr>
          <p:cNvPr id="16" name="Straight Arrow Connector 15">
            <a:extLst>
              <a:ext uri="{FF2B5EF4-FFF2-40B4-BE49-F238E27FC236}">
                <a16:creationId xmlns:a16="http://schemas.microsoft.com/office/drawing/2014/main" xmlns="" id="{AAC20DA2-1017-4368-8A73-543095E67B86}"/>
              </a:ext>
            </a:extLst>
          </p:cNvPr>
          <p:cNvCxnSpPr/>
          <p:nvPr/>
        </p:nvCxnSpPr>
        <p:spPr>
          <a:xfrm>
            <a:off x="2866652" y="5486400"/>
            <a:ext cx="40994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884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124074"/>
            <a:ext cx="8811229" cy="6108193"/>
          </a:xfrm>
          <a:prstGeom prst="rect">
            <a:avLst/>
          </a:prstGeom>
        </p:spPr>
      </p:pic>
      <p:sp>
        <p:nvSpPr>
          <p:cNvPr id="3" name="TextBox 2"/>
          <p:cNvSpPr txBox="1"/>
          <p:nvPr/>
        </p:nvSpPr>
        <p:spPr>
          <a:xfrm>
            <a:off x="6210712" y="5606534"/>
            <a:ext cx="1174873" cy="369332"/>
          </a:xfrm>
          <a:prstGeom prst="rect">
            <a:avLst/>
          </a:prstGeom>
          <a:noFill/>
        </p:spPr>
        <p:txBody>
          <a:bodyPr wrap="none" rtlCol="0">
            <a:spAutoFit/>
          </a:bodyPr>
          <a:lstStyle/>
          <a:p>
            <a:r>
              <a:rPr lang="en-US" dirty="0"/>
              <a:t>Dairy Lane</a:t>
            </a:r>
          </a:p>
        </p:txBody>
      </p:sp>
      <p:cxnSp>
        <p:nvCxnSpPr>
          <p:cNvPr id="5" name="Straight Arrow Connector 4"/>
          <p:cNvCxnSpPr>
            <a:cxnSpLocks/>
          </p:cNvCxnSpPr>
          <p:nvPr/>
        </p:nvCxnSpPr>
        <p:spPr>
          <a:xfrm flipH="1">
            <a:off x="5944012" y="5791200"/>
            <a:ext cx="2667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83179A51-3862-4CB6-8B63-86545857F253}"/>
              </a:ext>
            </a:extLst>
          </p:cNvPr>
          <p:cNvSpPr/>
          <p:nvPr/>
        </p:nvSpPr>
        <p:spPr>
          <a:xfrm>
            <a:off x="4953000" y="2847975"/>
            <a:ext cx="7620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Animal</a:t>
            </a:r>
          </a:p>
          <a:p>
            <a:pPr algn="ctr"/>
            <a:r>
              <a:rPr lang="en-US" sz="1200" dirty="0"/>
              <a:t>Supply Co.</a:t>
            </a:r>
          </a:p>
        </p:txBody>
      </p:sp>
      <p:sp>
        <p:nvSpPr>
          <p:cNvPr id="6" name="Flowchart: Process 5">
            <a:extLst>
              <a:ext uri="{FF2B5EF4-FFF2-40B4-BE49-F238E27FC236}">
                <a16:creationId xmlns:a16="http://schemas.microsoft.com/office/drawing/2014/main" xmlns="" id="{B7F3ADE1-2824-4764-8837-13BC5CE56617}"/>
              </a:ext>
            </a:extLst>
          </p:cNvPr>
          <p:cNvSpPr/>
          <p:nvPr/>
        </p:nvSpPr>
        <p:spPr>
          <a:xfrm>
            <a:off x="4876800" y="4343400"/>
            <a:ext cx="685800" cy="8381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Venture</a:t>
            </a:r>
          </a:p>
          <a:p>
            <a:pPr algn="ctr"/>
            <a:r>
              <a:rPr lang="en-US" sz="1100" dirty="0"/>
              <a:t>Products</a:t>
            </a:r>
          </a:p>
          <a:p>
            <a:pPr algn="ctr"/>
            <a:r>
              <a:rPr lang="en-US" sz="1100" dirty="0"/>
              <a:t>parking</a:t>
            </a:r>
          </a:p>
        </p:txBody>
      </p:sp>
      <p:sp>
        <p:nvSpPr>
          <p:cNvPr id="7" name="TextBox 6">
            <a:extLst>
              <a:ext uri="{FF2B5EF4-FFF2-40B4-BE49-F238E27FC236}">
                <a16:creationId xmlns:a16="http://schemas.microsoft.com/office/drawing/2014/main" xmlns="" id="{AB70816E-2250-4835-91E6-FE1BB47B4E0B}"/>
              </a:ext>
            </a:extLst>
          </p:cNvPr>
          <p:cNvSpPr txBox="1"/>
          <p:nvPr/>
        </p:nvSpPr>
        <p:spPr>
          <a:xfrm rot="16200000">
            <a:off x="2884856" y="2263111"/>
            <a:ext cx="1914820" cy="369332"/>
          </a:xfrm>
          <a:prstGeom prst="rect">
            <a:avLst/>
          </a:prstGeom>
          <a:noFill/>
        </p:spPr>
        <p:txBody>
          <a:bodyPr wrap="none" rtlCol="0">
            <a:spAutoFit/>
          </a:bodyPr>
          <a:lstStyle/>
          <a:p>
            <a:r>
              <a:rPr lang="en-US" dirty="0"/>
              <a:t>Venture   Products</a:t>
            </a:r>
          </a:p>
        </p:txBody>
      </p:sp>
      <p:sp>
        <p:nvSpPr>
          <p:cNvPr id="10" name="Rectangle 9">
            <a:extLst>
              <a:ext uri="{FF2B5EF4-FFF2-40B4-BE49-F238E27FC236}">
                <a16:creationId xmlns:a16="http://schemas.microsoft.com/office/drawing/2014/main" xmlns="" id="{D276F07D-B449-4BEF-8A45-8B9CFB3150A1}"/>
              </a:ext>
            </a:extLst>
          </p:cNvPr>
          <p:cNvSpPr/>
          <p:nvPr/>
        </p:nvSpPr>
        <p:spPr>
          <a:xfrm>
            <a:off x="3392215" y="5606534"/>
            <a:ext cx="1914820" cy="369332"/>
          </a:xfrm>
          <a:prstGeom prst="rect">
            <a:avLst/>
          </a:prstGeom>
        </p:spPr>
        <p:txBody>
          <a:bodyPr wrap="none">
            <a:spAutoFit/>
          </a:bodyPr>
          <a:lstStyle/>
          <a:p>
            <a:r>
              <a:rPr lang="en-US" dirty="0"/>
              <a:t>Venture   Products</a:t>
            </a:r>
          </a:p>
        </p:txBody>
      </p:sp>
      <p:cxnSp>
        <p:nvCxnSpPr>
          <p:cNvPr id="12" name="Straight Connector 11">
            <a:extLst>
              <a:ext uri="{FF2B5EF4-FFF2-40B4-BE49-F238E27FC236}">
                <a16:creationId xmlns:a16="http://schemas.microsoft.com/office/drawing/2014/main" xmlns="" id="{321D6DEE-A2AF-4C01-8526-826507C283E0}"/>
              </a:ext>
            </a:extLst>
          </p:cNvPr>
          <p:cNvCxnSpPr/>
          <p:nvPr/>
        </p:nvCxnSpPr>
        <p:spPr>
          <a:xfrm>
            <a:off x="5867400" y="6186916"/>
            <a:ext cx="0" cy="603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4B9033-5D57-466E-8B46-A1224488BB78}"/>
              </a:ext>
            </a:extLst>
          </p:cNvPr>
          <p:cNvCxnSpPr/>
          <p:nvPr/>
        </p:nvCxnSpPr>
        <p:spPr>
          <a:xfrm>
            <a:off x="5944012" y="6172200"/>
            <a:ext cx="0" cy="60350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F6EE9044-EA17-4106-A2A6-6EC46AA381DB}"/>
              </a:ext>
            </a:extLst>
          </p:cNvPr>
          <p:cNvSpPr txBox="1"/>
          <p:nvPr/>
        </p:nvSpPr>
        <p:spPr>
          <a:xfrm>
            <a:off x="3581399" y="6488668"/>
            <a:ext cx="1271054" cy="369332"/>
          </a:xfrm>
          <a:prstGeom prst="rect">
            <a:avLst/>
          </a:prstGeom>
          <a:noFill/>
        </p:spPr>
        <p:txBody>
          <a:bodyPr wrap="none" rtlCol="0">
            <a:spAutoFit/>
          </a:bodyPr>
          <a:lstStyle/>
          <a:p>
            <a:r>
              <a:rPr lang="en-US" dirty="0"/>
              <a:t>Smith Dairy</a:t>
            </a:r>
          </a:p>
        </p:txBody>
      </p:sp>
      <p:sp>
        <p:nvSpPr>
          <p:cNvPr id="15" name="TextBox 14">
            <a:extLst>
              <a:ext uri="{FF2B5EF4-FFF2-40B4-BE49-F238E27FC236}">
                <a16:creationId xmlns:a16="http://schemas.microsoft.com/office/drawing/2014/main" xmlns="" id="{8AD3144D-1CB1-404B-B4BB-DA80FE28889D}"/>
              </a:ext>
            </a:extLst>
          </p:cNvPr>
          <p:cNvSpPr txBox="1"/>
          <p:nvPr/>
        </p:nvSpPr>
        <p:spPr>
          <a:xfrm>
            <a:off x="6508974" y="6488668"/>
            <a:ext cx="953018" cy="369332"/>
          </a:xfrm>
          <a:prstGeom prst="rect">
            <a:avLst/>
          </a:prstGeom>
          <a:noFill/>
        </p:spPr>
        <p:txBody>
          <a:bodyPr wrap="none" rtlCol="0">
            <a:spAutoFit/>
          </a:bodyPr>
          <a:lstStyle/>
          <a:p>
            <a:r>
              <a:rPr lang="en-US" dirty="0"/>
              <a:t>Orrvilon</a:t>
            </a:r>
          </a:p>
        </p:txBody>
      </p:sp>
    </p:spTree>
    <p:extLst>
      <p:ext uri="{BB962C8B-B14F-4D97-AF65-F5344CB8AC3E}">
        <p14:creationId xmlns:p14="http://schemas.microsoft.com/office/powerpoint/2010/main" val="1236470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0C0AA-6E49-4E1D-BCF9-635255193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4969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normAutofit/>
          </a:bodyPr>
          <a:lstStyle/>
          <a:p>
            <a:r>
              <a:rPr lang="en-US" dirty="0"/>
              <a:t>Future Projects?</a:t>
            </a:r>
          </a:p>
        </p:txBody>
      </p:sp>
      <p:pic>
        <p:nvPicPr>
          <p:cNvPr id="3075" name="Picture 3" descr="C:\Users\brdgr2\AppData\Local\Microsoft\Windows\Temporary Internet Files\Content.Outlook\H43NY6NH\AEW1JVO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22" y="1497657"/>
            <a:ext cx="4162478" cy="2332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rdgr2\AppData\Local\Microsoft\Windows\Temporary Internet Files\Content.Outlook\H43NY6NH\5Y8YUO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22" y="3830108"/>
            <a:ext cx="4162478" cy="24182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brdgr2\AppData\Local\Microsoft\Windows\Temporary Internet Files\Content.Outlook\H43NY6NH\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30108"/>
            <a:ext cx="4437642" cy="2418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4F8A117-F0E0-46CD-9413-716ABCB6E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1497657"/>
            <a:ext cx="4437642" cy="2332451"/>
          </a:xfrm>
          <a:prstGeom prst="rect">
            <a:avLst/>
          </a:prstGeom>
        </p:spPr>
      </p:pic>
    </p:spTree>
    <p:extLst>
      <p:ext uri="{BB962C8B-B14F-4D97-AF65-F5344CB8AC3E}">
        <p14:creationId xmlns:p14="http://schemas.microsoft.com/office/powerpoint/2010/main" val="1516337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CC4669B8-9E4F-4E27-B74D-1AC1B7316137}"/>
              </a:ext>
            </a:extLst>
          </p:cNvPr>
          <p:cNvGraphicFramePr>
            <a:graphicFrameLocks noGrp="1"/>
          </p:cNvGraphicFramePr>
          <p:nvPr>
            <p:extLst>
              <p:ext uri="{D42A27DB-BD31-4B8C-83A1-F6EECF244321}">
                <p14:modId xmlns:p14="http://schemas.microsoft.com/office/powerpoint/2010/main" val="1685493031"/>
              </p:ext>
            </p:extLst>
          </p:nvPr>
        </p:nvGraphicFramePr>
        <p:xfrm>
          <a:off x="1524000" y="1"/>
          <a:ext cx="5791201" cy="6877526"/>
        </p:xfrm>
        <a:graphic>
          <a:graphicData uri="http://schemas.openxmlformats.org/drawingml/2006/table">
            <a:tbl>
              <a:tblPr>
                <a:tableStyleId>{5C22544A-7EE6-4342-B048-85BDC9FD1C3A}</a:tableStyleId>
              </a:tblPr>
              <a:tblGrid>
                <a:gridCol w="2202287">
                  <a:extLst>
                    <a:ext uri="{9D8B030D-6E8A-4147-A177-3AD203B41FA5}">
                      <a16:colId xmlns:a16="http://schemas.microsoft.com/office/drawing/2014/main" xmlns="" val="1706521842"/>
                    </a:ext>
                  </a:extLst>
                </a:gridCol>
                <a:gridCol w="1192906">
                  <a:extLst>
                    <a:ext uri="{9D8B030D-6E8A-4147-A177-3AD203B41FA5}">
                      <a16:colId xmlns:a16="http://schemas.microsoft.com/office/drawing/2014/main" xmlns="" val="2469444885"/>
                    </a:ext>
                  </a:extLst>
                </a:gridCol>
                <a:gridCol w="1192906">
                  <a:extLst>
                    <a:ext uri="{9D8B030D-6E8A-4147-A177-3AD203B41FA5}">
                      <a16:colId xmlns:a16="http://schemas.microsoft.com/office/drawing/2014/main" xmlns="" val="4205982085"/>
                    </a:ext>
                  </a:extLst>
                </a:gridCol>
                <a:gridCol w="1203102">
                  <a:extLst>
                    <a:ext uri="{9D8B030D-6E8A-4147-A177-3AD203B41FA5}">
                      <a16:colId xmlns:a16="http://schemas.microsoft.com/office/drawing/2014/main" xmlns="" val="155614586"/>
                    </a:ext>
                  </a:extLst>
                </a:gridCol>
              </a:tblGrid>
              <a:tr h="248512">
                <a:tc gridSpan="3">
                  <a:txBody>
                    <a:bodyPr/>
                    <a:lstStyle/>
                    <a:p>
                      <a:pPr algn="l" fontAlgn="b"/>
                      <a:r>
                        <a:rPr lang="en-US" sz="1600" u="none" strike="noStrike" baseline="0" dirty="0">
                          <a:effectLst/>
                        </a:rPr>
                        <a:t>Utility Financial Overview</a:t>
                      </a:r>
                      <a:endParaRPr lang="en-US" sz="1600" b="0" i="0" u="none" strike="noStrike" baseline="0" dirty="0">
                        <a:solidFill>
                          <a:srgbClr val="000000"/>
                        </a:solidFill>
                        <a:effectLst/>
                        <a:latin typeface="Calibri" panose="020F0502020204030204" pitchFamily="34" charset="0"/>
                      </a:endParaRPr>
                    </a:p>
                  </a:txBody>
                  <a:tcPr marL="5440" marR="5440" marT="5440"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918938862"/>
                  </a:ext>
                </a:extLst>
              </a:tr>
              <a:tr h="157422">
                <a:tc>
                  <a:txBody>
                    <a:bodyPr/>
                    <a:lstStyle/>
                    <a:p>
                      <a:pPr algn="l" fontAlgn="b"/>
                      <a:endParaRPr lang="en-US" sz="100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0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0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0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621738529"/>
                  </a:ext>
                </a:extLst>
              </a:tr>
              <a:tr h="164951">
                <a:tc>
                  <a:txBody>
                    <a:bodyPr/>
                    <a:lstStyle/>
                    <a:p>
                      <a:pPr algn="l" fontAlgn="b"/>
                      <a:r>
                        <a:rPr lang="en-US" sz="1050" u="sng" strike="noStrike" baseline="0" dirty="0">
                          <a:effectLst/>
                        </a:rPr>
                        <a:t>ELECTRIC</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1050" u="sng" strike="noStrike" baseline="0" dirty="0">
                          <a:effectLst/>
                        </a:rPr>
                        <a:t>2017</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1050" u="sng" strike="noStrike" baseline="0" dirty="0">
                          <a:effectLst/>
                        </a:rPr>
                        <a:t>2016</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1050" u="sng" strike="noStrike" baseline="0" dirty="0">
                          <a:effectLst/>
                        </a:rPr>
                        <a:t>2015</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01926917"/>
                  </a:ext>
                </a:extLst>
              </a:tr>
              <a:tr h="164951">
                <a:tc>
                  <a:txBody>
                    <a:bodyPr/>
                    <a:lstStyle/>
                    <a:p>
                      <a:pPr algn="l" fontAlgn="b"/>
                      <a:r>
                        <a:rPr lang="en-US" sz="1050" u="none" strike="noStrike" baseline="0" dirty="0">
                          <a:effectLst/>
                        </a:rPr>
                        <a:t>Revenue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5,890,000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5,837,682</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6,149,627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784495086"/>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28,989,419</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32,174,175</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28,593,438</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029161747"/>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$34,879,419</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$38,011,857</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$34,743,065</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774494256"/>
                  </a:ext>
                </a:extLst>
              </a:tr>
              <a:tr h="164951">
                <a:tc>
                  <a:txBody>
                    <a:bodyPr/>
                    <a:lstStyle/>
                    <a:p>
                      <a:pPr algn="l" fontAlgn="b"/>
                      <a:r>
                        <a:rPr lang="en-US" sz="1050" u="none" strike="noStrike" baseline="0" dirty="0">
                          <a:effectLst/>
                        </a:rPr>
                        <a:t>Capital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437,703</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509,998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400,543</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890380112"/>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1,339,888</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1,762,422</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881,967</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781390119"/>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$1,777,591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$2,272,420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$1,282,510</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799253402"/>
                  </a:ext>
                </a:extLst>
              </a:tr>
              <a:tr h="164951">
                <a:tc>
                  <a:txBody>
                    <a:bodyPr/>
                    <a:lstStyle/>
                    <a:p>
                      <a:pPr algn="l" fontAlgn="b"/>
                      <a:r>
                        <a:rPr lang="en-US" sz="1050" u="none" strike="noStrike" baseline="0" dirty="0">
                          <a:effectLst/>
                        </a:rPr>
                        <a:t>Debt Service</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54263781"/>
                  </a:ext>
                </a:extLst>
              </a:tr>
              <a:tr h="164951">
                <a:tc>
                  <a:txBody>
                    <a:bodyPr/>
                    <a:lstStyle/>
                    <a:p>
                      <a:pPr algn="l" fontAlgn="b"/>
                      <a:r>
                        <a:rPr lang="en-US" sz="1050" u="none" strike="noStrike" baseline="0" dirty="0">
                          <a:effectLst/>
                        </a:rPr>
                        <a:t>Transfers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$3,324,863</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$6,568,729</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$6,628,857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368791118"/>
                  </a:ext>
                </a:extLst>
              </a:tr>
              <a:tr h="164951">
                <a:tc>
                  <a:txBody>
                    <a:bodyPr/>
                    <a:lstStyle/>
                    <a:p>
                      <a:pPr algn="l" fontAlgn="b"/>
                      <a:r>
                        <a:rPr lang="en-US" sz="1050" u="none" strike="noStrike" baseline="0" dirty="0">
                          <a:effectLst/>
                        </a:rPr>
                        <a:t>Grand Total Expenses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$36,745,749</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$40,574,074</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$36,121,087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4181688098"/>
                  </a:ext>
                </a:extLst>
              </a:tr>
              <a:tr h="164951">
                <a:tc>
                  <a:txBody>
                    <a:bodyPr/>
                    <a:lstStyle/>
                    <a:p>
                      <a:pPr algn="l" fontAlgn="b"/>
                      <a:r>
                        <a:rPr lang="en-US" sz="1050" u="none" strike="noStrike" baseline="0" dirty="0">
                          <a:effectLst/>
                        </a:rPr>
                        <a:t>Grand Total Revenues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$41,915,318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$42,528,204</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$40,725,304</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697935407"/>
                  </a:ext>
                </a:extLst>
              </a:tr>
              <a:tr h="164951">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521330629"/>
                  </a:ext>
                </a:extLst>
              </a:tr>
              <a:tr h="164951">
                <a:tc>
                  <a:txBody>
                    <a:bodyPr/>
                    <a:lstStyle/>
                    <a:p>
                      <a:pPr algn="l" fontAlgn="b"/>
                      <a:r>
                        <a:rPr lang="en-US" sz="1050" u="sng" strike="noStrike" baseline="0" dirty="0">
                          <a:effectLst/>
                        </a:rPr>
                        <a:t>WATER</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067897927"/>
                  </a:ext>
                </a:extLst>
              </a:tr>
              <a:tr h="164951">
                <a:tc>
                  <a:txBody>
                    <a:bodyPr/>
                    <a:lstStyle/>
                    <a:p>
                      <a:pPr algn="l" fontAlgn="b"/>
                      <a:r>
                        <a:rPr lang="en-US" sz="1050" u="none" strike="noStrike" baseline="0" dirty="0">
                          <a:effectLst/>
                        </a:rPr>
                        <a:t>Revenue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1,148,668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1,172,336</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1,079,189</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818731577"/>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1,269,346</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2,597,956</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2,475,808</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392023346"/>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$2,418,014</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$3,770,292</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$3,554,997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446982971"/>
                  </a:ext>
                </a:extLst>
              </a:tr>
              <a:tr h="164951">
                <a:tc>
                  <a:txBody>
                    <a:bodyPr/>
                    <a:lstStyle/>
                    <a:p>
                      <a:pPr algn="l" fontAlgn="b"/>
                      <a:r>
                        <a:rPr lang="en-US" sz="1050" u="none" strike="noStrike" baseline="0" dirty="0">
                          <a:effectLst/>
                        </a:rPr>
                        <a:t>Capital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5,465</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4,306</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451979565"/>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212,511</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198,503</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87,981</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172472459"/>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$217,976</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$202,809</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$87,981</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522225729"/>
                  </a:ext>
                </a:extLst>
              </a:tr>
              <a:tr h="164951">
                <a:tc>
                  <a:txBody>
                    <a:bodyPr/>
                    <a:lstStyle/>
                    <a:p>
                      <a:pPr algn="l" fontAlgn="b"/>
                      <a:r>
                        <a:rPr lang="en-US" sz="1050" u="none" strike="noStrike" baseline="0" dirty="0">
                          <a:effectLst/>
                        </a:rPr>
                        <a:t>Debt Service</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$543,178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$841,364</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$737,665</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15411971"/>
                  </a:ext>
                </a:extLst>
              </a:tr>
              <a:tr h="164951">
                <a:tc>
                  <a:txBody>
                    <a:bodyPr/>
                    <a:lstStyle/>
                    <a:p>
                      <a:pPr algn="l" fontAlgn="b"/>
                      <a:r>
                        <a:rPr lang="en-US" sz="1050" u="none" strike="noStrike" baseline="0" dirty="0">
                          <a:effectLst/>
                        </a:rPr>
                        <a:t>Transfers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$36,000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$572,145</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$909,697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853355153"/>
                  </a:ext>
                </a:extLst>
              </a:tr>
              <a:tr h="164951">
                <a:tc>
                  <a:txBody>
                    <a:bodyPr/>
                    <a:lstStyle/>
                    <a:p>
                      <a:pPr algn="l" fontAlgn="b"/>
                      <a:r>
                        <a:rPr lang="en-US" sz="1050" u="none" strike="noStrike" baseline="0" dirty="0">
                          <a:effectLst/>
                        </a:rPr>
                        <a:t>Grand Total Expenses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$2,635,990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$3,973,101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$3,642,977</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4206264652"/>
                  </a:ext>
                </a:extLst>
              </a:tr>
              <a:tr h="164951">
                <a:tc>
                  <a:txBody>
                    <a:bodyPr/>
                    <a:lstStyle/>
                    <a:p>
                      <a:pPr algn="l" fontAlgn="b"/>
                      <a:r>
                        <a:rPr lang="en-US" sz="1050" u="none" strike="noStrike" baseline="0" dirty="0">
                          <a:effectLst/>
                        </a:rPr>
                        <a:t>Grand Total Revenues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$3,029,441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$3,933,738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$4,198,535</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905263339"/>
                  </a:ext>
                </a:extLst>
              </a:tr>
              <a:tr h="164951">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640225907"/>
                  </a:ext>
                </a:extLst>
              </a:tr>
              <a:tr h="164951">
                <a:tc>
                  <a:txBody>
                    <a:bodyPr/>
                    <a:lstStyle/>
                    <a:p>
                      <a:pPr algn="l" fontAlgn="b"/>
                      <a:r>
                        <a:rPr lang="en-US" sz="1050" u="sng" strike="noStrike" baseline="0" dirty="0">
                          <a:effectLst/>
                        </a:rPr>
                        <a:t>WASTEWATER</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964630580"/>
                  </a:ext>
                </a:extLst>
              </a:tr>
              <a:tr h="164951">
                <a:tc>
                  <a:txBody>
                    <a:bodyPr/>
                    <a:lstStyle/>
                    <a:p>
                      <a:pPr algn="l" fontAlgn="b"/>
                      <a:r>
                        <a:rPr lang="en-US" sz="1050" u="none" strike="noStrike" baseline="0" dirty="0">
                          <a:effectLst/>
                        </a:rPr>
                        <a:t>Revenue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1,271,030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1,300,287</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1,205,854</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244461829"/>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986,457</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116,957</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884,628</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4261177020"/>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$2,257,487</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$1,417,244</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$2,090,482</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662274374"/>
                  </a:ext>
                </a:extLst>
              </a:tr>
              <a:tr h="164951">
                <a:tc>
                  <a:txBody>
                    <a:bodyPr/>
                    <a:lstStyle/>
                    <a:p>
                      <a:pPr algn="l" fontAlgn="b"/>
                      <a:r>
                        <a:rPr lang="en-US" sz="1050" u="none" strike="noStrike" baseline="0" dirty="0">
                          <a:effectLst/>
                        </a:rPr>
                        <a:t>Capital Fund P/R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999136355"/>
                  </a:ext>
                </a:extLst>
              </a:tr>
              <a:tr h="164951">
                <a:tc>
                  <a:txBody>
                    <a:bodyPr/>
                    <a:lstStyle/>
                    <a:p>
                      <a:pPr algn="l" fontAlgn="b"/>
                      <a:r>
                        <a:rPr lang="en-US" sz="1050" u="none" strike="noStrike" baseline="0" dirty="0">
                          <a:effectLst/>
                        </a:rPr>
                        <a:t>Other</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280,785</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310,688</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sng" strike="noStrike" baseline="0" dirty="0">
                          <a:effectLst/>
                        </a:rPr>
                        <a:t>901,845</a:t>
                      </a:r>
                      <a:endParaRPr lang="en-US" sz="1050" b="0" i="0" u="sng"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813827059"/>
                  </a:ext>
                </a:extLst>
              </a:tr>
              <a:tr h="164951">
                <a:tc>
                  <a:txBody>
                    <a:bodyPr/>
                    <a:lstStyle/>
                    <a:p>
                      <a:pPr algn="l" fontAlgn="b"/>
                      <a:r>
                        <a:rPr lang="en-US" sz="1050" u="none" strike="noStrike" baseline="0" dirty="0">
                          <a:effectLst/>
                        </a:rPr>
                        <a:t>Total</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$280,785</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$310,688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$901,845</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674273903"/>
                  </a:ext>
                </a:extLst>
              </a:tr>
              <a:tr h="164951">
                <a:tc>
                  <a:txBody>
                    <a:bodyPr/>
                    <a:lstStyle/>
                    <a:p>
                      <a:pPr algn="l" fontAlgn="b"/>
                      <a:r>
                        <a:rPr lang="en-US" sz="1050" u="none" strike="noStrike" baseline="0" dirty="0">
                          <a:effectLst/>
                        </a:rPr>
                        <a:t>Debt Service</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$0</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026694247"/>
                  </a:ext>
                </a:extLst>
              </a:tr>
              <a:tr h="164951">
                <a:tc>
                  <a:txBody>
                    <a:bodyPr/>
                    <a:lstStyle/>
                    <a:p>
                      <a:pPr algn="l" fontAlgn="b"/>
                      <a:r>
                        <a:rPr lang="en-US" sz="1050" u="none" strike="noStrike" baseline="0" dirty="0">
                          <a:effectLst/>
                        </a:rPr>
                        <a:t>Transfers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$306,487</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$384,540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$436,782</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805041136"/>
                  </a:ext>
                </a:extLst>
              </a:tr>
              <a:tr h="164951">
                <a:tc>
                  <a:txBody>
                    <a:bodyPr/>
                    <a:lstStyle/>
                    <a:p>
                      <a:pPr algn="l" fontAlgn="b"/>
                      <a:r>
                        <a:rPr lang="en-US" sz="1050" u="none" strike="noStrike" baseline="0" dirty="0">
                          <a:effectLst/>
                        </a:rPr>
                        <a:t>Grand Total Expenses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$2,538,271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$2,938,548</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$3,130,974</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710325200"/>
                  </a:ext>
                </a:extLst>
              </a:tr>
              <a:tr h="164951">
                <a:tc>
                  <a:txBody>
                    <a:bodyPr/>
                    <a:lstStyle/>
                    <a:p>
                      <a:pPr algn="l" fontAlgn="b"/>
                      <a:r>
                        <a:rPr lang="en-US" sz="1050" u="none" strike="noStrike" baseline="0" dirty="0">
                          <a:effectLst/>
                        </a:rPr>
                        <a:t>Grand Total Revenues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$2,589,001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$2,820,981</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$2,620,874</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923991067"/>
                  </a:ext>
                </a:extLst>
              </a:tr>
              <a:tr h="164951">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506569170"/>
                  </a:ext>
                </a:extLst>
              </a:tr>
              <a:tr h="171282">
                <a:tc>
                  <a:txBody>
                    <a:bodyPr/>
                    <a:lstStyle/>
                    <a:p>
                      <a:pPr algn="l" fontAlgn="b"/>
                      <a:r>
                        <a:rPr lang="en-US" sz="1050" u="sng" strike="noStrike" baseline="0" dirty="0">
                          <a:effectLst/>
                        </a:rPr>
                        <a:t>TOTAL UTILITIES</a:t>
                      </a:r>
                      <a:endParaRPr lang="en-US" sz="1050" b="0" i="0" u="sng"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l" fontAlgn="b"/>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1039025067"/>
                  </a:ext>
                </a:extLst>
              </a:tr>
              <a:tr h="171282">
                <a:tc>
                  <a:txBody>
                    <a:bodyPr/>
                    <a:lstStyle/>
                    <a:p>
                      <a:pPr algn="l" fontAlgn="b"/>
                      <a:r>
                        <a:rPr lang="en-US" sz="1050" u="none" strike="noStrike" baseline="0" dirty="0">
                          <a:effectLst/>
                        </a:rPr>
                        <a:t>Grand Total Expenses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$41,920,010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$47,485,723</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$42,895,038</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3480875700"/>
                  </a:ext>
                </a:extLst>
              </a:tr>
              <a:tr h="171282">
                <a:tc>
                  <a:txBody>
                    <a:bodyPr/>
                    <a:lstStyle/>
                    <a:p>
                      <a:pPr algn="l" fontAlgn="b"/>
                      <a:r>
                        <a:rPr lang="en-US" sz="1050" u="none" strike="noStrike" baseline="0" dirty="0">
                          <a:effectLst/>
                        </a:rPr>
                        <a:t>Grand Total Revenues</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$47,533,760</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$49,282,923</a:t>
                      </a:r>
                      <a:endParaRPr lang="en-US" sz="1050" b="0" i="0" u="none" strike="noStrike" baseline="0"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1050" u="none" strike="noStrike" baseline="0" dirty="0">
                          <a:effectLst/>
                        </a:rPr>
                        <a:t>$47,544,713</a:t>
                      </a:r>
                      <a:endParaRPr lang="en-US" sz="1050" b="0" i="0" u="none" strike="noStrike" baseline="0" dirty="0">
                        <a:solidFill>
                          <a:srgbClr val="000000"/>
                        </a:solidFill>
                        <a:effectLst/>
                        <a:latin typeface="Calibri" panose="020F0502020204030204" pitchFamily="34" charset="0"/>
                      </a:endParaRPr>
                    </a:p>
                  </a:txBody>
                  <a:tcPr marL="5440" marR="5440" marT="5440" marB="0" anchor="b"/>
                </a:tc>
                <a:extLst>
                  <a:ext uri="{0D108BD9-81ED-4DB2-BD59-A6C34878D82A}">
                    <a16:rowId xmlns:a16="http://schemas.microsoft.com/office/drawing/2014/main" xmlns="" val="2431367580"/>
                  </a:ext>
                </a:extLst>
              </a:tr>
            </a:tbl>
          </a:graphicData>
        </a:graphic>
      </p:graphicFrame>
    </p:spTree>
    <p:extLst>
      <p:ext uri="{BB962C8B-B14F-4D97-AF65-F5344CB8AC3E}">
        <p14:creationId xmlns:p14="http://schemas.microsoft.com/office/powerpoint/2010/main" val="2233493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Challenges</a:t>
            </a:r>
          </a:p>
        </p:txBody>
      </p:sp>
      <p:sp>
        <p:nvSpPr>
          <p:cNvPr id="3" name="Content Placeholder 2"/>
          <p:cNvSpPr>
            <a:spLocks noGrp="1"/>
          </p:cNvSpPr>
          <p:nvPr>
            <p:ph idx="1"/>
          </p:nvPr>
        </p:nvSpPr>
        <p:spPr>
          <a:xfrm>
            <a:off x="457200" y="1600200"/>
            <a:ext cx="8229600" cy="5105400"/>
          </a:xfrm>
        </p:spPr>
        <p:txBody>
          <a:bodyPr>
            <a:normAutofit fontScale="92500"/>
          </a:bodyPr>
          <a:lstStyle/>
          <a:p>
            <a:r>
              <a:rPr lang="en-US" dirty="0"/>
              <a:t>Aging workforce/Succession planning</a:t>
            </a:r>
          </a:p>
          <a:p>
            <a:r>
              <a:rPr lang="en-US" dirty="0"/>
              <a:t>Grid security &amp; reliability</a:t>
            </a:r>
          </a:p>
          <a:p>
            <a:r>
              <a:rPr lang="en-US" dirty="0"/>
              <a:t>Enhance electric system reliability (2</a:t>
            </a:r>
            <a:r>
              <a:rPr lang="en-US" baseline="30000" dirty="0"/>
              <a:t>nd</a:t>
            </a:r>
            <a:r>
              <a:rPr lang="en-US" dirty="0"/>
              <a:t> tie to grid)</a:t>
            </a:r>
          </a:p>
          <a:p>
            <a:r>
              <a:rPr lang="en-US" dirty="0"/>
              <a:t>Secure longer term base load energy needs</a:t>
            </a:r>
          </a:p>
          <a:p>
            <a:r>
              <a:rPr lang="en-US" dirty="0"/>
              <a:t>Financing future infrastructure improvements</a:t>
            </a:r>
          </a:p>
          <a:p>
            <a:r>
              <a:rPr lang="en-US" dirty="0"/>
              <a:t>Increasing transmission costs</a:t>
            </a:r>
          </a:p>
          <a:p>
            <a:r>
              <a:rPr lang="en-US" dirty="0"/>
              <a:t>Restoring lost interest costs on Build America Bonds</a:t>
            </a:r>
          </a:p>
          <a:p>
            <a:r>
              <a:rPr lang="en-US" dirty="0"/>
              <a:t>Development of third Industrial Park</a:t>
            </a:r>
          </a:p>
        </p:txBody>
      </p:sp>
    </p:spTree>
    <p:extLst>
      <p:ext uri="{BB962C8B-B14F-4D97-AF65-F5344CB8AC3E}">
        <p14:creationId xmlns:p14="http://schemas.microsoft.com/office/powerpoint/2010/main" val="212759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94" y="152400"/>
            <a:ext cx="8991600" cy="2087562"/>
          </a:xfrm>
        </p:spPr>
        <p:txBody>
          <a:bodyPr>
            <a:normAutofit/>
          </a:bodyPr>
          <a:lstStyle/>
          <a:p>
            <a:pPr algn="just"/>
            <a:r>
              <a:rPr lang="en-US" sz="3200" dirty="0"/>
              <a:t>In-Line Fish Tanks, periodic bio-assays (using aquatic life), chemical and physical testing is used to confirm effluent quality to meet or exceed EPA standards before discharging to the creek.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9" y="2438400"/>
            <a:ext cx="8991600" cy="4422512"/>
          </a:xfrm>
          <a:prstGeom prst="rect">
            <a:avLst/>
          </a:prstGeom>
        </p:spPr>
      </p:pic>
    </p:spTree>
    <p:extLst>
      <p:ext uri="{BB962C8B-B14F-4D97-AF65-F5344CB8AC3E}">
        <p14:creationId xmlns:p14="http://schemas.microsoft.com/office/powerpoint/2010/main" val="3266993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Economic Development</a:t>
            </a:r>
            <a:br>
              <a:rPr lang="en-US" dirty="0">
                <a:solidFill>
                  <a:srgbClr val="FF0000"/>
                </a:solidFill>
              </a:rPr>
            </a:br>
            <a:r>
              <a:rPr lang="en-US" sz="3100" dirty="0">
                <a:solidFill>
                  <a:srgbClr val="FF0000"/>
                </a:solidFill>
              </a:rPr>
              <a:t>Mike Hedberg</a:t>
            </a:r>
          </a:p>
        </p:txBody>
      </p:sp>
      <p:sp>
        <p:nvSpPr>
          <p:cNvPr id="3" name="Content Placeholder 2"/>
          <p:cNvSpPr>
            <a:spLocks noGrp="1"/>
          </p:cNvSpPr>
          <p:nvPr>
            <p:ph idx="1"/>
          </p:nvPr>
        </p:nvSpPr>
        <p:spPr>
          <a:xfrm>
            <a:off x="457200" y="1600200"/>
            <a:ext cx="8229600" cy="5105400"/>
          </a:xfrm>
        </p:spPr>
        <p:txBody>
          <a:bodyPr/>
          <a:lstStyle/>
          <a:p>
            <a:r>
              <a:rPr lang="en-US" dirty="0"/>
              <a:t>In 2017, companies invested over $46.5M and added 136 new jobs.</a:t>
            </a:r>
          </a:p>
          <a:p>
            <a:r>
              <a:rPr lang="en-US" dirty="0"/>
              <a:t>Since 2004, our community has benefited from over $471.5M in investments and created &amp; retained more than 2,400 jobs.</a:t>
            </a:r>
          </a:p>
          <a:p>
            <a:r>
              <a:rPr lang="en-US" dirty="0"/>
              <a:t>Wayne Co. was named again in top 10 (3</a:t>
            </a:r>
            <a:r>
              <a:rPr lang="en-US" baseline="30000" dirty="0"/>
              <a:t>rd </a:t>
            </a:r>
            <a:r>
              <a:rPr lang="en-US" dirty="0"/>
              <a:t>out of 550) micropolitan areas in the country. The 12</a:t>
            </a:r>
            <a:r>
              <a:rPr lang="en-US" baseline="30000" dirty="0"/>
              <a:t>th</a:t>
            </a:r>
            <a:r>
              <a:rPr lang="en-US" dirty="0"/>
              <a:t> year in a row of being in the top 10.</a:t>
            </a:r>
          </a:p>
          <a:p>
            <a:endParaRPr lang="en-US" dirty="0"/>
          </a:p>
          <a:p>
            <a:endParaRPr lang="en-US" dirty="0"/>
          </a:p>
        </p:txBody>
      </p:sp>
    </p:spTree>
    <p:extLst>
      <p:ext uri="{BB962C8B-B14F-4D97-AF65-F5344CB8AC3E}">
        <p14:creationId xmlns:p14="http://schemas.microsoft.com/office/powerpoint/2010/main" val="1772414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lstStyle/>
          <a:p>
            <a:r>
              <a:rPr lang="en-US" dirty="0"/>
              <a:t>Thank You</a:t>
            </a:r>
          </a:p>
        </p:txBody>
      </p:sp>
      <p:sp>
        <p:nvSpPr>
          <p:cNvPr id="3" name="Content Placeholder 2"/>
          <p:cNvSpPr>
            <a:spLocks noGrp="1"/>
          </p:cNvSpPr>
          <p:nvPr>
            <p:ph idx="1"/>
          </p:nvPr>
        </p:nvSpPr>
        <p:spPr/>
        <p:txBody>
          <a:bodyPr>
            <a:normAutofit/>
          </a:bodyPr>
          <a:lstStyle/>
          <a:p>
            <a:endParaRPr lang="en-US" dirty="0"/>
          </a:p>
          <a:p>
            <a:r>
              <a:rPr lang="en-US" dirty="0"/>
              <a:t>Visit us at </a:t>
            </a:r>
            <a:r>
              <a:rPr lang="en-US" dirty="0">
                <a:hlinkClick r:id="rId3"/>
              </a:rPr>
              <a:t>www.orrutilities.com</a:t>
            </a:r>
            <a:endParaRPr lang="en-US" dirty="0"/>
          </a:p>
          <a:p>
            <a:endParaRPr lang="en-US" dirty="0"/>
          </a:p>
          <a:p>
            <a:r>
              <a:rPr lang="en-US" dirty="0"/>
              <a:t>Questions?</a:t>
            </a:r>
            <a:br>
              <a:rPr lang="en-US" dirty="0"/>
            </a:br>
            <a:endParaRPr lang="en-US" dirty="0"/>
          </a:p>
          <a:p>
            <a:endParaRPr lang="en-US" dirty="0"/>
          </a:p>
        </p:txBody>
      </p:sp>
      <p:pic>
        <p:nvPicPr>
          <p:cNvPr id="4" name="Content Placeholder 7" descr="Utility logo.GIF"/>
          <p:cNvPicPr>
            <a:picLocks noChangeAspect="1"/>
          </p:cNvPicPr>
          <p:nvPr/>
        </p:nvPicPr>
        <p:blipFill>
          <a:blip r:embed="rId4" cstate="print"/>
          <a:stretch>
            <a:fillRect/>
          </a:stretch>
        </p:blipFill>
        <p:spPr>
          <a:xfrm>
            <a:off x="6629400" y="0"/>
            <a:ext cx="2514600" cy="241401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9199A-C42D-44E1-9F34-FB64C8163D05}"/>
              </a:ext>
            </a:extLst>
          </p:cNvPr>
          <p:cNvSpPr>
            <a:spLocks noGrp="1"/>
          </p:cNvSpPr>
          <p:nvPr>
            <p:ph type="title"/>
          </p:nvPr>
        </p:nvSpPr>
        <p:spPr/>
        <p:txBody>
          <a:bodyPr>
            <a:normAutofit/>
          </a:bodyPr>
          <a:lstStyle/>
          <a:p>
            <a:r>
              <a:rPr lang="en-US" dirty="0"/>
              <a:t>Supplemental slides</a:t>
            </a:r>
          </a:p>
        </p:txBody>
      </p:sp>
    </p:spTree>
    <p:extLst>
      <p:ext uri="{BB962C8B-B14F-4D97-AF65-F5344CB8AC3E}">
        <p14:creationId xmlns:p14="http://schemas.microsoft.com/office/powerpoint/2010/main" val="2960473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Utility Board</a:t>
            </a:r>
          </a:p>
        </p:txBody>
      </p:sp>
      <p:sp>
        <p:nvSpPr>
          <p:cNvPr id="3" name="Content Placeholder 2"/>
          <p:cNvSpPr>
            <a:spLocks noGrp="1"/>
          </p:cNvSpPr>
          <p:nvPr>
            <p:ph idx="1"/>
          </p:nvPr>
        </p:nvSpPr>
        <p:spPr>
          <a:xfrm>
            <a:off x="228600" y="1600200"/>
            <a:ext cx="8839200" cy="4525963"/>
          </a:xfrm>
        </p:spPr>
        <p:txBody>
          <a:bodyPr>
            <a:normAutofit/>
          </a:bodyPr>
          <a:lstStyle/>
          <a:p>
            <a:r>
              <a:rPr lang="en-US" sz="3100" dirty="0"/>
              <a:t>Board Members</a:t>
            </a:r>
            <a:br>
              <a:rPr lang="en-US" sz="3100" dirty="0"/>
            </a:br>
            <a:r>
              <a:rPr lang="en-US" sz="3100" dirty="0"/>
              <a:t>-Michele Abel (Pickett Tax &amp; Investment), President</a:t>
            </a:r>
            <a:br>
              <a:rPr lang="en-US" sz="3100" dirty="0"/>
            </a:br>
            <a:r>
              <a:rPr lang="en-US" sz="3100" dirty="0"/>
              <a:t>-Russell Miller (JM Smucker), Vice President </a:t>
            </a:r>
            <a:br>
              <a:rPr lang="en-US" sz="3100" dirty="0"/>
            </a:br>
            <a:r>
              <a:rPr lang="en-US" sz="3100" dirty="0"/>
              <a:t>-Don McFarlin (Moog-Flo Tork)</a:t>
            </a:r>
            <a:br>
              <a:rPr lang="en-US" sz="3100" dirty="0"/>
            </a:br>
            <a:r>
              <a:rPr lang="en-US" sz="3100" dirty="0"/>
              <a:t>-Brad Strausbaugh (Orrville Schools)</a:t>
            </a:r>
            <a:br>
              <a:rPr lang="en-US" sz="3100" dirty="0"/>
            </a:br>
            <a:r>
              <a:rPr lang="en-US" sz="3100" dirty="0"/>
              <a:t>-Paul Vance (Mennonite Mutual Insurance)</a:t>
            </a:r>
          </a:p>
          <a:p>
            <a:r>
              <a:rPr lang="en-US" sz="3100" dirty="0"/>
              <a:t>Meetings every second &amp; fourth Monday at 6:30PM in City Hall</a:t>
            </a:r>
          </a:p>
        </p:txBody>
      </p:sp>
    </p:spTree>
    <p:extLst>
      <p:ext uri="{BB962C8B-B14F-4D97-AF65-F5344CB8AC3E}">
        <p14:creationId xmlns:p14="http://schemas.microsoft.com/office/powerpoint/2010/main" val="3051550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520D7331-F93F-44A8-B193-2E1083580A84}"/>
              </a:ext>
            </a:extLst>
          </p:cNvPr>
          <p:cNvGraphicFramePr>
            <a:graphicFrameLocks/>
          </p:cNvGraphicFramePr>
          <p:nvPr>
            <p:extLst>
              <p:ext uri="{D42A27DB-BD31-4B8C-83A1-F6EECF244321}">
                <p14:modId xmlns:p14="http://schemas.microsoft.com/office/powerpoint/2010/main" val="188361236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5649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8D943ED2-EE70-4767-A6DE-0D96C16DFB55}"/>
              </a:ext>
            </a:extLst>
          </p:cNvPr>
          <p:cNvGraphicFramePr>
            <a:graphicFrameLocks/>
          </p:cNvGraphicFramePr>
          <p:nvPr>
            <p:extLst>
              <p:ext uri="{D42A27DB-BD31-4B8C-83A1-F6EECF244321}">
                <p14:modId xmlns:p14="http://schemas.microsoft.com/office/powerpoint/2010/main" val="61071642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0172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7C423F-F457-4FFF-8A9A-9CAF58561458}"/>
              </a:ext>
            </a:extLst>
          </p:cNvPr>
          <p:cNvPicPr>
            <a:picLocks noChangeAspect="1"/>
          </p:cNvPicPr>
          <p:nvPr/>
        </p:nvPicPr>
        <p:blipFill>
          <a:blip r:embed="rId3"/>
          <a:stretch>
            <a:fillRect/>
          </a:stretch>
        </p:blipFill>
        <p:spPr>
          <a:xfrm>
            <a:off x="0" y="5221210"/>
            <a:ext cx="8257605" cy="1549730"/>
          </a:xfrm>
          <a:prstGeom prst="rect">
            <a:avLst/>
          </a:prstGeom>
        </p:spPr>
      </p:pic>
      <p:pic>
        <p:nvPicPr>
          <p:cNvPr id="3" name="Picture 2">
            <a:extLst>
              <a:ext uri="{FF2B5EF4-FFF2-40B4-BE49-F238E27FC236}">
                <a16:creationId xmlns:a16="http://schemas.microsoft.com/office/drawing/2014/main" xmlns="" id="{38253560-AF14-4CAF-9563-7545FD9AFF82}"/>
              </a:ext>
            </a:extLst>
          </p:cNvPr>
          <p:cNvPicPr>
            <a:picLocks noChangeAspect="1"/>
          </p:cNvPicPr>
          <p:nvPr/>
        </p:nvPicPr>
        <p:blipFill>
          <a:blip r:embed="rId4"/>
          <a:stretch>
            <a:fillRect/>
          </a:stretch>
        </p:blipFill>
        <p:spPr>
          <a:xfrm>
            <a:off x="76200" y="3555671"/>
            <a:ext cx="8311145" cy="1549730"/>
          </a:xfrm>
          <a:prstGeom prst="rect">
            <a:avLst/>
          </a:prstGeom>
        </p:spPr>
      </p:pic>
      <p:pic>
        <p:nvPicPr>
          <p:cNvPr id="4" name="Picture 3">
            <a:extLst>
              <a:ext uri="{FF2B5EF4-FFF2-40B4-BE49-F238E27FC236}">
                <a16:creationId xmlns:a16="http://schemas.microsoft.com/office/drawing/2014/main" xmlns="" id="{DAC1AF87-43EA-4310-AB96-9DA2406B4D0C}"/>
              </a:ext>
            </a:extLst>
          </p:cNvPr>
          <p:cNvPicPr>
            <a:picLocks noChangeAspect="1"/>
          </p:cNvPicPr>
          <p:nvPr/>
        </p:nvPicPr>
        <p:blipFill>
          <a:blip r:embed="rId5"/>
          <a:stretch>
            <a:fillRect/>
          </a:stretch>
        </p:blipFill>
        <p:spPr>
          <a:xfrm>
            <a:off x="76200" y="1915862"/>
            <a:ext cx="8077757" cy="1524000"/>
          </a:xfrm>
          <a:prstGeom prst="rect">
            <a:avLst/>
          </a:prstGeom>
        </p:spPr>
      </p:pic>
      <p:pic>
        <p:nvPicPr>
          <p:cNvPr id="5" name="Picture 4">
            <a:extLst>
              <a:ext uri="{FF2B5EF4-FFF2-40B4-BE49-F238E27FC236}">
                <a16:creationId xmlns:a16="http://schemas.microsoft.com/office/drawing/2014/main" xmlns="" id="{02709F0F-F6C4-4FE6-AF69-D173D6575940}"/>
              </a:ext>
            </a:extLst>
          </p:cNvPr>
          <p:cNvPicPr>
            <a:picLocks noChangeAspect="1"/>
          </p:cNvPicPr>
          <p:nvPr/>
        </p:nvPicPr>
        <p:blipFill>
          <a:blip r:embed="rId6"/>
          <a:stretch>
            <a:fillRect/>
          </a:stretch>
        </p:blipFill>
        <p:spPr>
          <a:xfrm>
            <a:off x="24618" y="228600"/>
            <a:ext cx="7883280" cy="1524000"/>
          </a:xfrm>
          <a:prstGeom prst="rect">
            <a:avLst/>
          </a:prstGeom>
        </p:spPr>
      </p:pic>
    </p:spTree>
    <p:extLst>
      <p:ext uri="{BB962C8B-B14F-4D97-AF65-F5344CB8AC3E}">
        <p14:creationId xmlns:p14="http://schemas.microsoft.com/office/powerpoint/2010/main" val="2458869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 Project Update</a:t>
            </a:r>
          </a:p>
        </p:txBody>
      </p:sp>
      <p:sp>
        <p:nvSpPr>
          <p:cNvPr id="3" name="Content Placeholder 2"/>
          <p:cNvSpPr>
            <a:spLocks noGrp="1"/>
          </p:cNvSpPr>
          <p:nvPr>
            <p:ph idx="1"/>
          </p:nvPr>
        </p:nvSpPr>
        <p:spPr/>
        <p:txBody>
          <a:bodyPr>
            <a:normAutofit fontScale="92500" lnSpcReduction="20000"/>
          </a:bodyPr>
          <a:lstStyle/>
          <a:p>
            <a:r>
              <a:rPr lang="en-US" dirty="0"/>
              <a:t>Cannelton, 88MW, 3 Units</a:t>
            </a:r>
          </a:p>
          <a:p>
            <a:pPr lvl="1"/>
            <a:r>
              <a:rPr lang="en-US" dirty="0"/>
              <a:t>All units in service </a:t>
            </a:r>
          </a:p>
          <a:p>
            <a:r>
              <a:rPr lang="en-US" dirty="0"/>
              <a:t>Meldahl, 112MW, 3 Units</a:t>
            </a:r>
          </a:p>
          <a:p>
            <a:pPr lvl="1"/>
            <a:r>
              <a:rPr lang="en-US" dirty="0"/>
              <a:t>All units in service</a:t>
            </a:r>
          </a:p>
          <a:p>
            <a:r>
              <a:rPr lang="en-US" dirty="0"/>
              <a:t>Willow Island, 44MW, 2 Units</a:t>
            </a:r>
          </a:p>
          <a:p>
            <a:pPr lvl="1"/>
            <a:r>
              <a:rPr lang="en-US" dirty="0"/>
              <a:t>All units in service</a:t>
            </a:r>
          </a:p>
          <a:p>
            <a:r>
              <a:rPr lang="en-US" dirty="0"/>
              <a:t>Smithland, 76MW, 3 Units</a:t>
            </a:r>
          </a:p>
          <a:p>
            <a:pPr lvl="1"/>
            <a:r>
              <a:rPr lang="en-US" dirty="0"/>
              <a:t>All units in service</a:t>
            </a:r>
          </a:p>
          <a:p>
            <a:r>
              <a:rPr lang="en-US" dirty="0"/>
              <a:t>Greenup 70MW, 2 Units</a:t>
            </a:r>
          </a:p>
          <a:p>
            <a:pPr lvl="1"/>
            <a:r>
              <a:rPr lang="en-US" dirty="0"/>
              <a:t>AMP Members own 48.6% share of facility</a:t>
            </a:r>
          </a:p>
          <a:p>
            <a:endParaRPr lang="en-US" dirty="0"/>
          </a:p>
        </p:txBody>
      </p:sp>
    </p:spTree>
    <p:extLst>
      <p:ext uri="{BB962C8B-B14F-4D97-AF65-F5344CB8AC3E}">
        <p14:creationId xmlns:p14="http://schemas.microsoft.com/office/powerpoint/2010/main" val="660713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
          </a:xfrm>
        </p:spPr>
        <p:txBody>
          <a:bodyPr>
            <a:normAutofit fontScale="90000"/>
          </a:bodyPr>
          <a:lstStyle/>
          <a:p>
            <a:r>
              <a:rPr lang="en-US" dirty="0"/>
              <a:t>Resource Summary</a:t>
            </a:r>
          </a:p>
        </p:txBody>
      </p:sp>
      <p:sp>
        <p:nvSpPr>
          <p:cNvPr id="3" name="Slide Number Placeholder 2"/>
          <p:cNvSpPr>
            <a:spLocks noGrp="1"/>
          </p:cNvSpPr>
          <p:nvPr>
            <p:ph type="sldNum" sz="quarter" idx="12"/>
          </p:nvPr>
        </p:nvSpPr>
        <p:spPr/>
        <p:txBody>
          <a:bodyPr/>
          <a:lstStyle/>
          <a:p>
            <a:pPr>
              <a:defRPr/>
            </a:pPr>
            <a:fld id="{8E274AC4-5B88-495C-9E4A-95514C702A7C}" type="slidenum">
              <a:rPr lang="en-US" smtClean="0"/>
              <a:pPr>
                <a:defRPr/>
              </a:pPr>
              <a:t>68</a:t>
            </a:fld>
            <a:endParaRPr lang="en-US" dirty="0"/>
          </a:p>
        </p:txBody>
      </p:sp>
      <p:sp>
        <p:nvSpPr>
          <p:cNvPr id="6" name="Date Placeholder 5"/>
          <p:cNvSpPr>
            <a:spLocks noGrp="1"/>
          </p:cNvSpPr>
          <p:nvPr>
            <p:ph type="dt" sz="half" idx="10"/>
          </p:nvPr>
        </p:nvSpPr>
        <p:spPr/>
        <p:txBody>
          <a:bodyPr/>
          <a:lstStyle/>
          <a:p>
            <a:pPr>
              <a:defRPr/>
            </a:pPr>
            <a:fld id="{35651D3D-243F-4D26-B7D8-7188413C2836}" type="datetime1">
              <a:rPr lang="en-US" smtClean="0"/>
              <a:t>4/11/2018</a:t>
            </a:fld>
            <a:endParaRPr lang="en-US" dirty="0"/>
          </a:p>
        </p:txBody>
      </p:sp>
      <p:pic>
        <p:nvPicPr>
          <p:cNvPr id="7" name="Picture 6"/>
          <p:cNvPicPr>
            <a:picLocks noChangeAspect="1"/>
          </p:cNvPicPr>
          <p:nvPr/>
        </p:nvPicPr>
        <p:blipFill>
          <a:blip r:embed="rId3"/>
          <a:stretch>
            <a:fillRect/>
          </a:stretch>
        </p:blipFill>
        <p:spPr>
          <a:xfrm>
            <a:off x="304800" y="1752600"/>
            <a:ext cx="8705291" cy="2222500"/>
          </a:xfrm>
          <a:prstGeom prst="rect">
            <a:avLst/>
          </a:prstGeom>
        </p:spPr>
      </p:pic>
    </p:spTree>
    <p:extLst>
      <p:ext uri="{BB962C8B-B14F-4D97-AF65-F5344CB8AC3E}">
        <p14:creationId xmlns:p14="http://schemas.microsoft.com/office/powerpoint/2010/main" val="3902168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altLang="en-US" dirty="0"/>
              <a:t>Fremont Energy Center</a:t>
            </a:r>
          </a:p>
        </p:txBody>
      </p:sp>
      <p:pic>
        <p:nvPicPr>
          <p:cNvPr id="6" name="Picture 2" descr="https://docs.google.com/drawings/image?id=sORMAAHk6ax-pcyqsmgSihw&amp;rev=1389&amp;h=545&amp;w=877&amp;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685800"/>
            <a:ext cx="8583334"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8E274AC4-5B88-495C-9E4A-95514C702A7C}" type="slidenum">
              <a:rPr lang="en-US" smtClean="0"/>
              <a:pPr>
                <a:defRPr/>
              </a:pPr>
              <a:t>69</a:t>
            </a:fld>
            <a:endParaRPr lang="en-US" dirty="0"/>
          </a:p>
        </p:txBody>
      </p:sp>
      <p:sp>
        <p:nvSpPr>
          <p:cNvPr id="4" name="Date Placeholder 3"/>
          <p:cNvSpPr>
            <a:spLocks noGrp="1"/>
          </p:cNvSpPr>
          <p:nvPr>
            <p:ph type="dt" sz="half" idx="10"/>
          </p:nvPr>
        </p:nvSpPr>
        <p:spPr/>
        <p:txBody>
          <a:bodyPr/>
          <a:lstStyle/>
          <a:p>
            <a:pPr>
              <a:defRPr/>
            </a:pPr>
            <a:fld id="{DDFF7363-C53B-4DDA-A496-14BAC9C1A7EC}" type="datetime1">
              <a:rPr lang="en-US" smtClean="0"/>
              <a:t>4/11/2018</a:t>
            </a:fld>
            <a:endParaRPr lang="en-US" dirty="0"/>
          </a:p>
        </p:txBody>
      </p:sp>
    </p:spTree>
    <p:extLst>
      <p:ext uri="{BB962C8B-B14F-4D97-AF65-F5344CB8AC3E}">
        <p14:creationId xmlns:p14="http://schemas.microsoft.com/office/powerpoint/2010/main" val="80198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Discharge Points</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r="13317" b="9066"/>
          <a:stretch/>
        </p:blipFill>
        <p:spPr>
          <a:xfrm>
            <a:off x="44136" y="1676400"/>
            <a:ext cx="2819400" cy="27432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002" t="16682" r="8813" b="28233"/>
          <a:stretch/>
        </p:blipFill>
        <p:spPr>
          <a:xfrm>
            <a:off x="2714531" y="1676400"/>
            <a:ext cx="3085721" cy="2743200"/>
          </a:xfrm>
          <a:prstGeom prst="rect">
            <a:avLst/>
          </a:prstGeom>
        </p:spPr>
      </p:pic>
      <p:sp>
        <p:nvSpPr>
          <p:cNvPr id="7" name="TextBox 6"/>
          <p:cNvSpPr txBox="1"/>
          <p:nvPr/>
        </p:nvSpPr>
        <p:spPr>
          <a:xfrm>
            <a:off x="2599853" y="4447418"/>
            <a:ext cx="3200399" cy="830997"/>
          </a:xfrm>
          <a:prstGeom prst="rect">
            <a:avLst/>
          </a:prstGeom>
          <a:noFill/>
        </p:spPr>
        <p:txBody>
          <a:bodyPr wrap="square" rtlCol="0">
            <a:spAutoFit/>
          </a:bodyPr>
          <a:lstStyle/>
          <a:p>
            <a:pPr algn="ctr"/>
            <a:r>
              <a:rPr lang="en-US" sz="2400" b="1" dirty="0"/>
              <a:t>Little Chippewa Creek </a:t>
            </a:r>
            <a:r>
              <a:rPr lang="en-US" sz="2000" b="1" dirty="0"/>
              <a:t>2,100,000</a:t>
            </a:r>
            <a:r>
              <a:rPr lang="en-US" sz="2400" b="1" dirty="0"/>
              <a:t> </a:t>
            </a:r>
            <a:r>
              <a:rPr lang="en-US" sz="2000" b="1" dirty="0"/>
              <a:t>Gallons/Day</a:t>
            </a:r>
          </a:p>
        </p:txBody>
      </p:sp>
      <p:sp>
        <p:nvSpPr>
          <p:cNvPr id="9" name="TextBox 8"/>
          <p:cNvSpPr txBox="1"/>
          <p:nvPr/>
        </p:nvSpPr>
        <p:spPr>
          <a:xfrm>
            <a:off x="78086" y="4449593"/>
            <a:ext cx="2636445" cy="769441"/>
          </a:xfrm>
          <a:prstGeom prst="rect">
            <a:avLst/>
          </a:prstGeom>
          <a:noFill/>
        </p:spPr>
        <p:txBody>
          <a:bodyPr wrap="square" rtlCol="0">
            <a:spAutoFit/>
          </a:bodyPr>
          <a:lstStyle/>
          <a:p>
            <a:pPr algn="ctr"/>
            <a:r>
              <a:rPr lang="en-US" sz="2400" b="1" dirty="0"/>
              <a:t>Power Plant </a:t>
            </a:r>
          </a:p>
          <a:p>
            <a:pPr algn="ctr"/>
            <a:r>
              <a:rPr lang="en-US" sz="2000" b="1" dirty="0"/>
              <a:t>Minimal Gallons/Day</a:t>
            </a:r>
          </a:p>
        </p:txBody>
      </p:sp>
      <p:sp>
        <p:nvSpPr>
          <p:cNvPr id="10" name="TextBox 9"/>
          <p:cNvSpPr txBox="1"/>
          <p:nvPr/>
        </p:nvSpPr>
        <p:spPr>
          <a:xfrm>
            <a:off x="5683313" y="4447418"/>
            <a:ext cx="3352800" cy="1077218"/>
          </a:xfrm>
          <a:prstGeom prst="rect">
            <a:avLst/>
          </a:prstGeom>
          <a:noFill/>
        </p:spPr>
        <p:txBody>
          <a:bodyPr wrap="square" rtlCol="0">
            <a:spAutoFit/>
          </a:bodyPr>
          <a:lstStyle/>
          <a:p>
            <a:pPr algn="ctr"/>
            <a:r>
              <a:rPr lang="en-US" sz="2400" b="1" dirty="0"/>
              <a:t>Private Farms (Sludge) </a:t>
            </a:r>
          </a:p>
          <a:p>
            <a:pPr algn="ctr"/>
            <a:r>
              <a:rPr lang="en-US" sz="2000" b="1" dirty="0"/>
              <a:t>1M Gallons/Year </a:t>
            </a:r>
          </a:p>
          <a:p>
            <a:pPr algn="ctr"/>
            <a:r>
              <a:rPr lang="en-US" sz="2000" b="1" dirty="0"/>
              <a:t>(250 Dry Tons)</a:t>
            </a:r>
          </a:p>
        </p:txBody>
      </p:sp>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2999" r="12800" b="14885"/>
          <a:stretch/>
        </p:blipFill>
        <p:spPr>
          <a:xfrm>
            <a:off x="5715000" y="1676400"/>
            <a:ext cx="3352800" cy="2743199"/>
          </a:xfrm>
          <a:prstGeom prst="rect">
            <a:avLst/>
          </a:prstGeom>
        </p:spPr>
      </p:pic>
    </p:spTree>
    <p:extLst>
      <p:ext uri="{BB962C8B-B14F-4D97-AF65-F5344CB8AC3E}">
        <p14:creationId xmlns:p14="http://schemas.microsoft.com/office/powerpoint/2010/main" val="4211192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D7E9FF-764D-47FB-BE65-40E6D2EAF3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8588"/>
            <a:ext cx="9143999" cy="548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38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B1DF66-61E1-4FB2-95A6-EC4259D5879E}"/>
              </a:ext>
            </a:extLst>
          </p:cNvPr>
          <p:cNvPicPr>
            <a:picLocks noChangeAspect="1"/>
          </p:cNvPicPr>
          <p:nvPr/>
        </p:nvPicPr>
        <p:blipFill>
          <a:blip r:embed="rId3"/>
          <a:stretch>
            <a:fillRect/>
          </a:stretch>
        </p:blipFill>
        <p:spPr>
          <a:xfrm rot="5400000">
            <a:off x="1125672" y="-1125673"/>
            <a:ext cx="6859789" cy="9111134"/>
          </a:xfrm>
          <a:prstGeom prst="rect">
            <a:avLst/>
          </a:prstGeom>
        </p:spPr>
      </p:pic>
    </p:spTree>
    <p:extLst>
      <p:ext uri="{BB962C8B-B14F-4D97-AF65-F5344CB8AC3E}">
        <p14:creationId xmlns:p14="http://schemas.microsoft.com/office/powerpoint/2010/main" val="3860334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3">
            <a:extLst>
              <a:ext uri="{FF2B5EF4-FFF2-40B4-BE49-F238E27FC236}">
                <a16:creationId xmlns:a16="http://schemas.microsoft.com/office/drawing/2014/main" xmlns="" id="{5AF0E43F-546D-4A6A-8A70-981B38ADD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4763"/>
            <a:ext cx="9139237" cy="67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3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92320483"/>
              </p:ext>
            </p:extLst>
          </p:nvPr>
        </p:nvGraphicFramePr>
        <p:xfrm>
          <a:off x="0" y="0"/>
          <a:ext cx="9144000" cy="6858007"/>
        </p:xfrm>
        <a:graphic>
          <a:graphicData uri="http://schemas.openxmlformats.org/drawingml/2006/table">
            <a:tbl>
              <a:tblPr>
                <a:tableStyleId>{5C22544A-7EE6-4342-B048-85BDC9FD1C3A}</a:tableStyleId>
              </a:tblPr>
              <a:tblGrid>
                <a:gridCol w="763990">
                  <a:extLst>
                    <a:ext uri="{9D8B030D-6E8A-4147-A177-3AD203B41FA5}">
                      <a16:colId xmlns:a16="http://schemas.microsoft.com/office/drawing/2014/main" xmlns="" val="20000"/>
                    </a:ext>
                  </a:extLst>
                </a:gridCol>
                <a:gridCol w="2984333">
                  <a:extLst>
                    <a:ext uri="{9D8B030D-6E8A-4147-A177-3AD203B41FA5}">
                      <a16:colId xmlns:a16="http://schemas.microsoft.com/office/drawing/2014/main" xmlns="" val="20001"/>
                    </a:ext>
                  </a:extLst>
                </a:gridCol>
                <a:gridCol w="477494">
                  <a:extLst>
                    <a:ext uri="{9D8B030D-6E8A-4147-A177-3AD203B41FA5}">
                      <a16:colId xmlns:a16="http://schemas.microsoft.com/office/drawing/2014/main" xmlns="" val="20002"/>
                    </a:ext>
                  </a:extLst>
                </a:gridCol>
                <a:gridCol w="1321065">
                  <a:extLst>
                    <a:ext uri="{9D8B030D-6E8A-4147-A177-3AD203B41FA5}">
                      <a16:colId xmlns:a16="http://schemas.microsoft.com/office/drawing/2014/main" xmlns="" val="20003"/>
                    </a:ext>
                  </a:extLst>
                </a:gridCol>
                <a:gridCol w="477494">
                  <a:extLst>
                    <a:ext uri="{9D8B030D-6E8A-4147-A177-3AD203B41FA5}">
                      <a16:colId xmlns:a16="http://schemas.microsoft.com/office/drawing/2014/main" xmlns="" val="20004"/>
                    </a:ext>
                  </a:extLst>
                </a:gridCol>
                <a:gridCol w="1321065">
                  <a:extLst>
                    <a:ext uri="{9D8B030D-6E8A-4147-A177-3AD203B41FA5}">
                      <a16:colId xmlns:a16="http://schemas.microsoft.com/office/drawing/2014/main" xmlns="" val="20005"/>
                    </a:ext>
                  </a:extLst>
                </a:gridCol>
                <a:gridCol w="477494">
                  <a:extLst>
                    <a:ext uri="{9D8B030D-6E8A-4147-A177-3AD203B41FA5}">
                      <a16:colId xmlns:a16="http://schemas.microsoft.com/office/drawing/2014/main" xmlns="" val="20006"/>
                    </a:ext>
                  </a:extLst>
                </a:gridCol>
                <a:gridCol w="1321065">
                  <a:extLst>
                    <a:ext uri="{9D8B030D-6E8A-4147-A177-3AD203B41FA5}">
                      <a16:colId xmlns:a16="http://schemas.microsoft.com/office/drawing/2014/main" xmlns="" val="20007"/>
                    </a:ext>
                  </a:extLst>
                </a:gridCol>
              </a:tblGrid>
              <a:tr h="385282">
                <a:tc gridSpan="2">
                  <a:txBody>
                    <a:bodyPr/>
                    <a:lstStyle/>
                    <a:p>
                      <a:pPr algn="l" fontAlgn="b"/>
                      <a:r>
                        <a:rPr lang="en-US" sz="1400" u="none" strike="noStrike" dirty="0">
                          <a:effectLst/>
                        </a:rPr>
                        <a:t>Electric Utility</a:t>
                      </a:r>
                      <a:endParaRPr lang="en-US" sz="1400" b="1" i="0" u="none" strike="noStrike" dirty="0">
                        <a:solidFill>
                          <a:srgbClr val="000000"/>
                        </a:solidFill>
                        <a:effectLst/>
                        <a:latin typeface="Calibri"/>
                      </a:endParaRPr>
                    </a:p>
                  </a:txBody>
                  <a:tcPr marL="9525" marR="9525" marT="9525" marB="0" anchor="b"/>
                </a:tc>
                <a:tc hMerge="1">
                  <a:txBody>
                    <a:bodyPr/>
                    <a:lstStyle/>
                    <a:p>
                      <a:endParaRPr lang="en-US"/>
                    </a:p>
                  </a:txBody>
                  <a:tcPr/>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2015</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2016</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2017</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0"/>
                  </a:ext>
                </a:extLst>
              </a:tr>
              <a:tr h="308225">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1"/>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Electric Utility Operating Revenue:</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$33,880,064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$35,744,435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$35,209,681</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2"/>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3"/>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Electric Utility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4"/>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5"/>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Administrative &amp; General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$753,261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$783,244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$860,250</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6"/>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Technical Services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$563,453</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$526,980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$589,730</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7"/>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Production - Operational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$1,917,105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$1,804,238</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$1760,172</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8"/>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Production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$1,457,866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$1,304,731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$1,118,172</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9"/>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Distribution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$1,048,736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$984,225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$1,081,387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0"/>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Administrative &amp; General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$543,792</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$370,447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$347,183</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1"/>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Production - Operational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$1,486,082</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$1,720,569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$736,458</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2"/>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Purchased Power</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$9,971,504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$12,603,063</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$17,730,269</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3"/>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Coal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$7,478,493</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$6,539,541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$1,438,459</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4"/>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Natural Gas</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$75,007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$336,381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$2,570,167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5"/>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Production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$672,854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$2,323,507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$955,246</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6"/>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Distribution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$331,035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$358,136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$475,199</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7"/>
                  </a:ext>
                </a:extLst>
              </a:tr>
              <a:tr h="308225">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Total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$26,224,181</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$29,318,681</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$29,662,692</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8"/>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9"/>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Debt Service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$0</a:t>
                      </a: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$0</a:t>
                      </a:r>
                    </a:p>
                  </a:txBody>
                  <a:tcPr marL="9525" marR="9525" marT="9525" marB="0" anchor="b"/>
                </a:tc>
                <a:extLst>
                  <a:ext uri="{0D108BD9-81ED-4DB2-BD59-A6C34878D82A}">
                    <a16:rowId xmlns:a16="http://schemas.microsoft.com/office/drawing/2014/main" xmlns="" val="10020"/>
                  </a:ext>
                </a:extLst>
              </a:tr>
              <a:tr h="308225">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Transfers</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$6,628,857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$6,568,729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$3,324,863</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14380000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1491186"/>
              </p:ext>
            </p:extLst>
          </p:nvPr>
        </p:nvGraphicFramePr>
        <p:xfrm>
          <a:off x="0" y="0"/>
          <a:ext cx="9144001" cy="6858005"/>
        </p:xfrm>
        <a:graphic>
          <a:graphicData uri="http://schemas.openxmlformats.org/drawingml/2006/table">
            <a:tbl>
              <a:tblPr>
                <a:tableStyleId>{5C22544A-7EE6-4342-B048-85BDC9FD1C3A}</a:tableStyleId>
              </a:tblPr>
              <a:tblGrid>
                <a:gridCol w="763991">
                  <a:extLst>
                    <a:ext uri="{9D8B030D-6E8A-4147-A177-3AD203B41FA5}">
                      <a16:colId xmlns:a16="http://schemas.microsoft.com/office/drawing/2014/main" xmlns="" val="20000"/>
                    </a:ext>
                  </a:extLst>
                </a:gridCol>
                <a:gridCol w="2984333">
                  <a:extLst>
                    <a:ext uri="{9D8B030D-6E8A-4147-A177-3AD203B41FA5}">
                      <a16:colId xmlns:a16="http://schemas.microsoft.com/office/drawing/2014/main" xmlns="" val="20001"/>
                    </a:ext>
                  </a:extLst>
                </a:gridCol>
                <a:gridCol w="477494">
                  <a:extLst>
                    <a:ext uri="{9D8B030D-6E8A-4147-A177-3AD203B41FA5}">
                      <a16:colId xmlns:a16="http://schemas.microsoft.com/office/drawing/2014/main" xmlns="" val="20002"/>
                    </a:ext>
                  </a:extLst>
                </a:gridCol>
                <a:gridCol w="1321065">
                  <a:extLst>
                    <a:ext uri="{9D8B030D-6E8A-4147-A177-3AD203B41FA5}">
                      <a16:colId xmlns:a16="http://schemas.microsoft.com/office/drawing/2014/main" xmlns="" val="20003"/>
                    </a:ext>
                  </a:extLst>
                </a:gridCol>
                <a:gridCol w="477494">
                  <a:extLst>
                    <a:ext uri="{9D8B030D-6E8A-4147-A177-3AD203B41FA5}">
                      <a16:colId xmlns:a16="http://schemas.microsoft.com/office/drawing/2014/main" xmlns="" val="20004"/>
                    </a:ext>
                  </a:extLst>
                </a:gridCol>
                <a:gridCol w="1321065">
                  <a:extLst>
                    <a:ext uri="{9D8B030D-6E8A-4147-A177-3AD203B41FA5}">
                      <a16:colId xmlns:a16="http://schemas.microsoft.com/office/drawing/2014/main" xmlns="" val="20005"/>
                    </a:ext>
                  </a:extLst>
                </a:gridCol>
                <a:gridCol w="477494">
                  <a:extLst>
                    <a:ext uri="{9D8B030D-6E8A-4147-A177-3AD203B41FA5}">
                      <a16:colId xmlns:a16="http://schemas.microsoft.com/office/drawing/2014/main" xmlns="" val="20006"/>
                    </a:ext>
                  </a:extLst>
                </a:gridCol>
                <a:gridCol w="1321065">
                  <a:extLst>
                    <a:ext uri="{9D8B030D-6E8A-4147-A177-3AD203B41FA5}">
                      <a16:colId xmlns:a16="http://schemas.microsoft.com/office/drawing/2014/main" xmlns="" val="20007"/>
                    </a:ext>
                  </a:extLst>
                </a:gridCol>
              </a:tblGrid>
              <a:tr h="445325">
                <a:tc gridSpan="2">
                  <a:txBody>
                    <a:bodyPr/>
                    <a:lstStyle/>
                    <a:p>
                      <a:pPr algn="l" fontAlgn="b"/>
                      <a:r>
                        <a:rPr lang="en-US" sz="1400" u="none" strike="noStrike" dirty="0">
                          <a:effectLst/>
                        </a:rPr>
                        <a:t>Water Utility</a:t>
                      </a:r>
                      <a:endParaRPr lang="en-US" sz="1400" b="1" i="0" u="none" strike="noStrike" dirty="0">
                        <a:solidFill>
                          <a:srgbClr val="000000"/>
                        </a:solidFill>
                        <a:effectLst/>
                        <a:latin typeface="Calibri"/>
                      </a:endParaRPr>
                    </a:p>
                  </a:txBody>
                  <a:tcPr marL="9525" marR="9525" marT="9525" marB="0" anchor="b"/>
                </a:tc>
                <a:tc hMerge="1">
                  <a:txBody>
                    <a:bodyPr/>
                    <a:lstStyle/>
                    <a:p>
                      <a:endParaRPr lang="en-US"/>
                    </a:p>
                  </a:txBody>
                  <a:tcPr/>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2015</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2016</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2017</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0"/>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1"/>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Water Utility Operating Revenue:</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$3,277,580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$3,346,504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$2,968,178</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2"/>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3"/>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Water Utility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4"/>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5"/>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Administrative &amp; General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$285,556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$301,821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$320,857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6"/>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Production - Operational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$365,632</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$420,854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$376,889</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7"/>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Production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$166,114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$169,695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$166,742</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8"/>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Distribution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$154,229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$165,698</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$156,987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9"/>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Administrative &amp; General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$91,761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$99,659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$119,249</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0"/>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Production - Operational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$604,679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$625,811</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$450,561</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1"/>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Production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$67,477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$384,070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$37,436</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2"/>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Distribution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$32,439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$37,196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$50,341</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3"/>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4"/>
                  </a:ext>
                </a:extLst>
              </a:tr>
              <a:tr h="356260">
                <a:tc>
                  <a:txBody>
                    <a:bodyPr/>
                    <a:lstStyle/>
                    <a:p>
                      <a:pPr algn="l" fontAlgn="b"/>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Total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$1,767,887</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$2,204,804</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$1,679,062</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5"/>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6"/>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Debt Service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$737,665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$841,364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$543,178</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7"/>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Transfers</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$909,697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$572,145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$36,000</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3323449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77909394"/>
              </p:ext>
            </p:extLst>
          </p:nvPr>
        </p:nvGraphicFramePr>
        <p:xfrm>
          <a:off x="0" y="0"/>
          <a:ext cx="9144000" cy="6858004"/>
        </p:xfrm>
        <a:graphic>
          <a:graphicData uri="http://schemas.openxmlformats.org/drawingml/2006/table">
            <a:tbl>
              <a:tblPr>
                <a:tableStyleId>{5C22544A-7EE6-4342-B048-85BDC9FD1C3A}</a:tableStyleId>
              </a:tblPr>
              <a:tblGrid>
                <a:gridCol w="763990">
                  <a:extLst>
                    <a:ext uri="{9D8B030D-6E8A-4147-A177-3AD203B41FA5}">
                      <a16:colId xmlns:a16="http://schemas.microsoft.com/office/drawing/2014/main" xmlns="" val="20000"/>
                    </a:ext>
                  </a:extLst>
                </a:gridCol>
                <a:gridCol w="2984333">
                  <a:extLst>
                    <a:ext uri="{9D8B030D-6E8A-4147-A177-3AD203B41FA5}">
                      <a16:colId xmlns:a16="http://schemas.microsoft.com/office/drawing/2014/main" xmlns="" val="20001"/>
                    </a:ext>
                  </a:extLst>
                </a:gridCol>
                <a:gridCol w="477494">
                  <a:extLst>
                    <a:ext uri="{9D8B030D-6E8A-4147-A177-3AD203B41FA5}">
                      <a16:colId xmlns:a16="http://schemas.microsoft.com/office/drawing/2014/main" xmlns="" val="20002"/>
                    </a:ext>
                  </a:extLst>
                </a:gridCol>
                <a:gridCol w="1321065">
                  <a:extLst>
                    <a:ext uri="{9D8B030D-6E8A-4147-A177-3AD203B41FA5}">
                      <a16:colId xmlns:a16="http://schemas.microsoft.com/office/drawing/2014/main" xmlns="" val="20003"/>
                    </a:ext>
                  </a:extLst>
                </a:gridCol>
                <a:gridCol w="477494">
                  <a:extLst>
                    <a:ext uri="{9D8B030D-6E8A-4147-A177-3AD203B41FA5}">
                      <a16:colId xmlns:a16="http://schemas.microsoft.com/office/drawing/2014/main" xmlns="" val="20004"/>
                    </a:ext>
                  </a:extLst>
                </a:gridCol>
                <a:gridCol w="1321065">
                  <a:extLst>
                    <a:ext uri="{9D8B030D-6E8A-4147-A177-3AD203B41FA5}">
                      <a16:colId xmlns:a16="http://schemas.microsoft.com/office/drawing/2014/main" xmlns="" val="20005"/>
                    </a:ext>
                  </a:extLst>
                </a:gridCol>
                <a:gridCol w="477494">
                  <a:extLst>
                    <a:ext uri="{9D8B030D-6E8A-4147-A177-3AD203B41FA5}">
                      <a16:colId xmlns:a16="http://schemas.microsoft.com/office/drawing/2014/main" xmlns="" val="20006"/>
                    </a:ext>
                  </a:extLst>
                </a:gridCol>
                <a:gridCol w="1321065">
                  <a:extLst>
                    <a:ext uri="{9D8B030D-6E8A-4147-A177-3AD203B41FA5}">
                      <a16:colId xmlns:a16="http://schemas.microsoft.com/office/drawing/2014/main" xmlns="" val="20007"/>
                    </a:ext>
                  </a:extLst>
                </a:gridCol>
              </a:tblGrid>
              <a:tr h="445324">
                <a:tc gridSpan="2">
                  <a:txBody>
                    <a:bodyPr/>
                    <a:lstStyle/>
                    <a:p>
                      <a:pPr algn="l" fontAlgn="b"/>
                      <a:r>
                        <a:rPr lang="en-US" sz="1400" u="none" strike="noStrike" dirty="0">
                          <a:effectLst/>
                        </a:rPr>
                        <a:t>Wastewater Utility</a:t>
                      </a:r>
                      <a:endParaRPr lang="en-US" sz="1400" b="1" i="0" u="none" strike="noStrike" dirty="0">
                        <a:solidFill>
                          <a:srgbClr val="000000"/>
                        </a:solidFill>
                        <a:effectLst/>
                        <a:latin typeface="Calibri"/>
                      </a:endParaRPr>
                    </a:p>
                  </a:txBody>
                  <a:tcPr marL="9525" marR="9525" marT="9525" marB="0" anchor="b"/>
                </a:tc>
                <a:tc hMerge="1">
                  <a:txBody>
                    <a:bodyPr/>
                    <a:lstStyle/>
                    <a:p>
                      <a:endParaRPr lang="en-US"/>
                    </a:p>
                  </a:txBody>
                  <a:tcPr/>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2015</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2016</a:t>
                      </a:r>
                      <a:endParaRPr lang="en-US" sz="1400" b="1" i="0" u="none" strike="noStrike" dirty="0">
                        <a:solidFill>
                          <a:srgbClr val="000000"/>
                        </a:solidFill>
                        <a:effectLst/>
                        <a:latin typeface="Calibri"/>
                      </a:endParaRPr>
                    </a:p>
                  </a:txBody>
                  <a:tcPr marL="9525" marR="9525" marT="9525" marB="0" anchor="b"/>
                </a:tc>
                <a:tc>
                  <a:txBody>
                    <a:bodyPr/>
                    <a:lstStyle/>
                    <a:p>
                      <a:pPr algn="ctr" fontAlgn="b"/>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2017</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0"/>
                  </a:ext>
                </a:extLst>
              </a:tr>
              <a:tr h="3562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1"/>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Wastewater Utility Operating Revenue:</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$2,265,043</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$2,412,957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$2,125,457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2"/>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3"/>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Wastewater Utility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4"/>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5"/>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Administrative &amp; General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$287,084</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$302,027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$324,537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6"/>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Treatment - Operational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$504,026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$497,425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$528,256</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7"/>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Treatment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$253,450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$321,938</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$241,337</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8"/>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Collection - Maintenance Payroll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$51,202</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$61,940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$46,738</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9"/>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Administrative &amp; General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$94,069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$97,830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$102,421</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0"/>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Treatment - Operational</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$332,558</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$359,759</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$216,578</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1"/>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Treatment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$95,902</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$119,485</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$161,084</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2"/>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Other Collection - Maintenance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$23,357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$6,906</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$36,802</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3"/>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4"/>
                  </a:ext>
                </a:extLst>
              </a:tr>
              <a:tr h="356260">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Total Operating Expenses</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$1,641,648</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$1,767,310</a:t>
                      </a:r>
                      <a:endParaRPr lang="en-US" sz="1400" b="1" i="0" u="none" strike="noStrike" dirty="0">
                        <a:solidFill>
                          <a:srgbClr val="000000"/>
                        </a:solidFill>
                        <a:effectLst/>
                        <a:latin typeface="Calibri"/>
                      </a:endParaRPr>
                    </a:p>
                  </a:txBody>
                  <a:tcPr marL="9525" marR="9525" marT="9525" marB="0" anchor="b"/>
                </a:tc>
                <a:tc>
                  <a:txBody>
                    <a:bodyPr/>
                    <a:lstStyle/>
                    <a:p>
                      <a:pPr algn="l" fontAlgn="b"/>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$1,675,753</a:t>
                      </a:r>
                      <a:endParaRPr lang="en-US"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5"/>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6"/>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Debt Service</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7"/>
                  </a:ext>
                </a:extLst>
              </a:tr>
              <a:tr h="35626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Transfers</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$306,487</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$384,540</a:t>
                      </a:r>
                      <a:endParaRPr lang="en-US" sz="1400" b="0" i="0" u="none" strike="noStrike" dirty="0">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$436,782</a:t>
                      </a:r>
                      <a:endParaRPr lang="en-US"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1955960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6114" y="449706"/>
            <a:ext cx="7739685" cy="936154"/>
          </a:xfrm>
          <a:prstGeom prst="rect">
            <a:avLst/>
          </a:prstGeom>
        </p:spPr>
        <p:txBody>
          <a:bodyPr vert="horz" wrap="square" lIns="0" tIns="12700" rIns="0" bIns="0" rtlCol="0">
            <a:spAutoFit/>
          </a:bodyPr>
          <a:lstStyle/>
          <a:p>
            <a:pPr marL="12700">
              <a:lnSpc>
                <a:spcPct val="100000"/>
              </a:lnSpc>
              <a:spcBef>
                <a:spcPts val="100"/>
              </a:spcBef>
            </a:pPr>
            <a:r>
              <a:rPr lang="en-US" spc="-5" dirty="0">
                <a:solidFill>
                  <a:srgbClr val="FFC000"/>
                </a:solidFill>
              </a:rPr>
              <a:t>Comparison - Ohio EPA Rate Survey</a:t>
            </a:r>
            <a:br>
              <a:rPr lang="en-US" spc="-5" dirty="0">
                <a:solidFill>
                  <a:srgbClr val="FFC000"/>
                </a:solidFill>
              </a:rPr>
            </a:br>
            <a:r>
              <a:rPr lang="en-US" spc="-5" dirty="0">
                <a:solidFill>
                  <a:srgbClr val="FFC000"/>
                </a:solidFill>
              </a:rPr>
              <a:t>Water and Wastewater Annual Cost</a:t>
            </a:r>
            <a:endParaRPr spc="-5" dirty="0">
              <a:solidFill>
                <a:srgbClr val="FFC000"/>
              </a:solidFill>
            </a:endParaRPr>
          </a:p>
        </p:txBody>
      </p:sp>
      <p:sp>
        <p:nvSpPr>
          <p:cNvPr id="8" name="TextBox 7"/>
          <p:cNvSpPr txBox="1"/>
          <p:nvPr/>
        </p:nvSpPr>
        <p:spPr>
          <a:xfrm>
            <a:off x="293634" y="4268736"/>
            <a:ext cx="274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WASTEWATER</a:t>
            </a:r>
          </a:p>
        </p:txBody>
      </p:sp>
      <p:cxnSp>
        <p:nvCxnSpPr>
          <p:cNvPr id="10" name="Straight Arrow Connector 9"/>
          <p:cNvCxnSpPr/>
          <p:nvPr/>
        </p:nvCxnSpPr>
        <p:spPr>
          <a:xfrm flipH="1">
            <a:off x="6019800" y="2547610"/>
            <a:ext cx="786275" cy="0"/>
          </a:xfrm>
          <a:prstGeom prst="straightConnector1">
            <a:avLst/>
          </a:prstGeom>
          <a:ln w="603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86599" y="2286000"/>
            <a:ext cx="274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WATER</a:t>
            </a:r>
          </a:p>
        </p:txBody>
      </p:sp>
      <p:pic>
        <p:nvPicPr>
          <p:cNvPr id="13" name="Picture 12"/>
          <p:cNvPicPr>
            <a:picLocks noChangeAspect="1"/>
          </p:cNvPicPr>
          <p:nvPr/>
        </p:nvPicPr>
        <p:blipFill>
          <a:blip r:embed="rId3"/>
          <a:stretch>
            <a:fillRect/>
          </a:stretch>
        </p:blipFill>
        <p:spPr>
          <a:xfrm rot="10800000">
            <a:off x="2631449" y="4363383"/>
            <a:ext cx="975445" cy="377985"/>
          </a:xfrm>
          <a:prstGeom prst="rect">
            <a:avLst/>
          </a:prstGeom>
        </p:spPr>
      </p:pic>
      <p:sp>
        <p:nvSpPr>
          <p:cNvPr id="3" name="TextBox 2"/>
          <p:cNvSpPr txBox="1"/>
          <p:nvPr/>
        </p:nvSpPr>
        <p:spPr>
          <a:xfrm>
            <a:off x="304800" y="4820775"/>
            <a:ext cx="32004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Calibri"/>
                <a:ea typeface="+mn-ea"/>
                <a:cs typeface="+mn-cs"/>
              </a:rPr>
              <a:t>Items that Influence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Treatment processes and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Age of infrastructure /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Number of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Grant Proceeds for capital improvement</a:t>
            </a:r>
          </a:p>
        </p:txBody>
      </p:sp>
      <p:pic>
        <p:nvPicPr>
          <p:cNvPr id="33" name="Picture 32"/>
          <p:cNvPicPr>
            <a:picLocks noChangeAspect="1"/>
          </p:cNvPicPr>
          <p:nvPr/>
        </p:nvPicPr>
        <p:blipFill>
          <a:blip r:embed="rId4"/>
          <a:stretch>
            <a:fillRect/>
          </a:stretch>
        </p:blipFill>
        <p:spPr>
          <a:xfrm>
            <a:off x="3733800" y="4114800"/>
            <a:ext cx="5257800" cy="2618808"/>
          </a:xfrm>
          <a:prstGeom prst="rect">
            <a:avLst/>
          </a:prstGeom>
        </p:spPr>
      </p:pic>
      <p:pic>
        <p:nvPicPr>
          <p:cNvPr id="39" name="Picture 38"/>
          <p:cNvPicPr>
            <a:picLocks noChangeAspect="1"/>
          </p:cNvPicPr>
          <p:nvPr/>
        </p:nvPicPr>
        <p:blipFill>
          <a:blip r:embed="rId5"/>
          <a:stretch>
            <a:fillRect/>
          </a:stretch>
        </p:blipFill>
        <p:spPr>
          <a:xfrm>
            <a:off x="405381" y="1465267"/>
            <a:ext cx="5368729" cy="2674040"/>
          </a:xfrm>
          <a:prstGeom prst="rect">
            <a:avLst/>
          </a:prstGeom>
        </p:spPr>
      </p:pic>
      <p:sp>
        <p:nvSpPr>
          <p:cNvPr id="40" name="Slide Number Placeholder 39"/>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36583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1D2B09AC-6717-48DA-9A22-6917B0C7CEB3}"/>
              </a:ext>
            </a:extLst>
          </p:cNvPr>
          <p:cNvGraphicFramePr>
            <a:graphicFrameLocks/>
          </p:cNvGraphicFramePr>
          <p:nvPr>
            <p:extLst>
              <p:ext uri="{D42A27DB-BD31-4B8C-83A1-F6EECF244321}">
                <p14:modId xmlns:p14="http://schemas.microsoft.com/office/powerpoint/2010/main" val="582183681"/>
              </p:ext>
            </p:extLst>
          </p:nvPr>
        </p:nvGraphicFramePr>
        <p:xfrm>
          <a:off x="914400" y="914400"/>
          <a:ext cx="76962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CB9B77A5-E629-4798-8771-4FF6C74D2593}"/>
              </a:ext>
            </a:extLst>
          </p:cNvPr>
          <p:cNvSpPr txBox="1"/>
          <p:nvPr/>
        </p:nvSpPr>
        <p:spPr>
          <a:xfrm rot="16200000">
            <a:off x="114277" y="3097791"/>
            <a:ext cx="1230914" cy="369332"/>
          </a:xfrm>
          <a:prstGeom prst="rect">
            <a:avLst/>
          </a:prstGeom>
          <a:noFill/>
        </p:spPr>
        <p:txBody>
          <a:bodyPr wrap="none" rtlCol="0">
            <a:spAutoFit/>
          </a:bodyPr>
          <a:lstStyle/>
          <a:p>
            <a:r>
              <a:rPr lang="en-US" dirty="0"/>
              <a:t>Cents/kWh</a:t>
            </a:r>
          </a:p>
        </p:txBody>
      </p:sp>
    </p:spTree>
    <p:extLst>
      <p:ext uri="{BB962C8B-B14F-4D97-AF65-F5344CB8AC3E}">
        <p14:creationId xmlns:p14="http://schemas.microsoft.com/office/powerpoint/2010/main" val="456923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1000" y="636270"/>
            <a:ext cx="8617637" cy="6145529"/>
          </a:xfrm>
          <a:prstGeom prst="rect">
            <a:avLst/>
          </a:prstGeom>
        </p:spPr>
      </p:pic>
      <p:sp>
        <p:nvSpPr>
          <p:cNvPr id="2" name="Title 1"/>
          <p:cNvSpPr>
            <a:spLocks noGrp="1"/>
          </p:cNvSpPr>
          <p:nvPr>
            <p:ph type="title" idx="4294967295"/>
          </p:nvPr>
        </p:nvSpPr>
        <p:spPr>
          <a:xfrm>
            <a:off x="609600" y="94128"/>
            <a:ext cx="7924800" cy="361633"/>
          </a:xfrm>
        </p:spPr>
        <p:txBody>
          <a:bodyPr>
            <a:normAutofit fontScale="90000"/>
          </a:bodyPr>
          <a:lstStyle/>
          <a:p>
            <a:pPr algn="ctr"/>
            <a:r>
              <a:rPr lang="en-US" dirty="0"/>
              <a:t>Installed Capacity</a:t>
            </a:r>
          </a:p>
        </p:txBody>
      </p:sp>
      <p:sp>
        <p:nvSpPr>
          <p:cNvPr id="10" name="Right Arrow 9"/>
          <p:cNvSpPr/>
          <p:nvPr/>
        </p:nvSpPr>
        <p:spPr>
          <a:xfrm rot="1824710">
            <a:off x="6674737" y="2650196"/>
            <a:ext cx="1942690" cy="884980"/>
          </a:xfrm>
          <a:prstGeom prst="rightArrow">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Lower Loads &amp; New Generation</a:t>
            </a:r>
            <a:endParaRPr lang="en-US" sz="2000" dirty="0">
              <a:solidFill>
                <a:schemeClr val="tx1"/>
              </a:solidFill>
            </a:endParaRPr>
          </a:p>
        </p:txBody>
      </p:sp>
      <p:sp>
        <p:nvSpPr>
          <p:cNvPr id="11" name="Right Arrow 10"/>
          <p:cNvSpPr/>
          <p:nvPr/>
        </p:nvSpPr>
        <p:spPr>
          <a:xfrm rot="18903581">
            <a:off x="1074378" y="2561103"/>
            <a:ext cx="2721393" cy="944651"/>
          </a:xfrm>
          <a:prstGeom prst="rightArrow">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Gen Retirements </a:t>
            </a:r>
          </a:p>
          <a:p>
            <a:pPr algn="ctr"/>
            <a:r>
              <a:rPr lang="en-US" sz="1600" dirty="0">
                <a:solidFill>
                  <a:schemeClr val="tx1"/>
                </a:solidFill>
              </a:rPr>
              <a:t>FE = $8.91 in 15/16</a:t>
            </a:r>
            <a:endParaRPr lang="en-US" sz="2400" dirty="0">
              <a:solidFill>
                <a:schemeClr val="tx1"/>
              </a:solidFill>
            </a:endParaRPr>
          </a:p>
        </p:txBody>
      </p:sp>
      <p:sp>
        <p:nvSpPr>
          <p:cNvPr id="12" name="Right Arrow 11"/>
          <p:cNvSpPr/>
          <p:nvPr/>
        </p:nvSpPr>
        <p:spPr>
          <a:xfrm rot="19736309">
            <a:off x="3752102" y="3465487"/>
            <a:ext cx="2396035" cy="672860"/>
          </a:xfrm>
          <a:prstGeom prst="rightArrow">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Tighter Rules</a:t>
            </a:r>
            <a:endParaRPr lang="en-US" dirty="0">
              <a:solidFill>
                <a:schemeClr val="tx1"/>
              </a:solidFill>
            </a:endParaRPr>
          </a:p>
        </p:txBody>
      </p:sp>
      <p:sp>
        <p:nvSpPr>
          <p:cNvPr id="3" name="Slide Number Placeholder 2"/>
          <p:cNvSpPr>
            <a:spLocks noGrp="1"/>
          </p:cNvSpPr>
          <p:nvPr>
            <p:ph type="sldNum" sz="quarter" idx="11"/>
          </p:nvPr>
        </p:nvSpPr>
        <p:spPr/>
        <p:txBody>
          <a:bodyPr/>
          <a:lstStyle/>
          <a:p>
            <a:pPr defTabSz="914400">
              <a:defRPr/>
            </a:pPr>
            <a:fld id="{6E981107-AE20-4FC2-A912-29D083618640}" type="slidenum">
              <a:rPr lang="en-US" altLang="en-US" smtClean="0"/>
              <a:pPr defTabSz="914400">
                <a:defRPr/>
              </a:pPr>
              <a:t>78</a:t>
            </a:fld>
            <a:endParaRPr lang="en-US" altLang="en-US" dirty="0"/>
          </a:p>
        </p:txBody>
      </p:sp>
      <p:sp>
        <p:nvSpPr>
          <p:cNvPr id="5" name="Date Placeholder 4"/>
          <p:cNvSpPr>
            <a:spLocks noGrp="1"/>
          </p:cNvSpPr>
          <p:nvPr>
            <p:ph type="dt" sz="half" idx="10"/>
          </p:nvPr>
        </p:nvSpPr>
        <p:spPr/>
        <p:txBody>
          <a:bodyPr/>
          <a:lstStyle/>
          <a:p>
            <a:pPr>
              <a:defRPr/>
            </a:pPr>
            <a:r>
              <a:rPr lang="en-US" dirty="0"/>
              <a:t>4/19/17</a:t>
            </a:r>
          </a:p>
        </p:txBody>
      </p:sp>
    </p:spTree>
    <p:extLst>
      <p:ext uri="{BB962C8B-B14F-4D97-AF65-F5344CB8AC3E}">
        <p14:creationId xmlns:p14="http://schemas.microsoft.com/office/powerpoint/2010/main" val="1178353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293753210"/>
              </p:ext>
            </p:extLst>
          </p:nvPr>
        </p:nvGraphicFramePr>
        <p:xfrm>
          <a:off x="304800" y="381000"/>
          <a:ext cx="8686800" cy="617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ext uri="{D42A27DB-BD31-4B8C-83A1-F6EECF244321}">
                <p14:modId xmlns:p14="http://schemas.microsoft.com/office/powerpoint/2010/main" val="2574811864"/>
              </p:ext>
            </p:extLst>
          </p:nvPr>
        </p:nvGraphicFramePr>
        <p:xfrm>
          <a:off x="0" y="34212"/>
          <a:ext cx="9144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0444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854575130"/>
              </p:ext>
            </p:extLst>
          </p:nvPr>
        </p:nvGraphicFramePr>
        <p:xfrm>
          <a:off x="76200" y="0"/>
          <a:ext cx="89916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7028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070B98A-631F-46D5-BD7D-A7E630771846}"/>
              </a:ext>
            </a:extLst>
          </p:cNvPr>
          <p:cNvGraphicFramePr>
            <a:graphicFrameLocks/>
          </p:cNvGraphicFramePr>
          <p:nvPr>
            <p:extLst>
              <p:ext uri="{D42A27DB-BD31-4B8C-83A1-F6EECF244321}">
                <p14:modId xmlns:p14="http://schemas.microsoft.com/office/powerpoint/2010/main" val="2818044755"/>
              </p:ext>
            </p:extLst>
          </p:nvPr>
        </p:nvGraphicFramePr>
        <p:xfrm>
          <a:off x="1295400" y="-76200"/>
          <a:ext cx="6629400" cy="350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89759562-D6B0-479B-AA69-E125B1E0A8AD}"/>
              </a:ext>
            </a:extLst>
          </p:cNvPr>
          <p:cNvGraphicFramePr>
            <a:graphicFrameLocks/>
          </p:cNvGraphicFramePr>
          <p:nvPr>
            <p:extLst>
              <p:ext uri="{D42A27DB-BD31-4B8C-83A1-F6EECF244321}">
                <p14:modId xmlns:p14="http://schemas.microsoft.com/office/powerpoint/2010/main" val="239040718"/>
              </p:ext>
            </p:extLst>
          </p:nvPr>
        </p:nvGraphicFramePr>
        <p:xfrm>
          <a:off x="1295400" y="3276600"/>
          <a:ext cx="6629400" cy="3571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7560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812657A-39DF-43A2-86AF-90D199CC98EF}"/>
              </a:ext>
            </a:extLst>
          </p:cNvPr>
          <p:cNvGraphicFramePr>
            <a:graphicFrameLocks/>
          </p:cNvGraphicFramePr>
          <p:nvPr>
            <p:extLst>
              <p:ext uri="{D42A27DB-BD31-4B8C-83A1-F6EECF244321}">
                <p14:modId xmlns:p14="http://schemas.microsoft.com/office/powerpoint/2010/main" val="4081907815"/>
              </p:ext>
            </p:extLst>
          </p:nvPr>
        </p:nvGraphicFramePr>
        <p:xfrm>
          <a:off x="304800" y="838200"/>
          <a:ext cx="85344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1852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664E3B7C-715F-4AC4-86E6-B08B6D29BA0B}"/>
              </a:ext>
            </a:extLst>
          </p:cNvPr>
          <p:cNvGraphicFramePr>
            <a:graphicFrameLocks/>
          </p:cNvGraphicFramePr>
          <p:nvPr>
            <p:extLst>
              <p:ext uri="{D42A27DB-BD31-4B8C-83A1-F6EECF244321}">
                <p14:modId xmlns:p14="http://schemas.microsoft.com/office/powerpoint/2010/main" val="4151422922"/>
              </p:ext>
            </p:extLst>
          </p:nvPr>
        </p:nvGraphicFramePr>
        <p:xfrm>
          <a:off x="247357" y="184398"/>
          <a:ext cx="4343400" cy="3800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CF0E09A8-A403-4250-9E50-B2C01A4D3958}"/>
              </a:ext>
            </a:extLst>
          </p:cNvPr>
          <p:cNvGraphicFramePr>
            <a:graphicFrameLocks/>
          </p:cNvGraphicFramePr>
          <p:nvPr>
            <p:extLst>
              <p:ext uri="{D42A27DB-BD31-4B8C-83A1-F6EECF244321}">
                <p14:modId xmlns:p14="http://schemas.microsoft.com/office/powerpoint/2010/main" val="1650274880"/>
              </p:ext>
            </p:extLst>
          </p:nvPr>
        </p:nvGraphicFramePr>
        <p:xfrm>
          <a:off x="4617720" y="0"/>
          <a:ext cx="3870960" cy="3615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xmlns="" id="{30D57002-2024-4B09-B573-86B963CB817B}"/>
              </a:ext>
            </a:extLst>
          </p:cNvPr>
          <p:cNvGraphicFramePr>
            <a:graphicFrameLocks/>
          </p:cNvGraphicFramePr>
          <p:nvPr>
            <p:extLst>
              <p:ext uri="{D42A27DB-BD31-4B8C-83A1-F6EECF244321}">
                <p14:modId xmlns:p14="http://schemas.microsoft.com/office/powerpoint/2010/main" val="1467465988"/>
              </p:ext>
            </p:extLst>
          </p:nvPr>
        </p:nvGraphicFramePr>
        <p:xfrm>
          <a:off x="1676400" y="3271565"/>
          <a:ext cx="6934200" cy="3615397"/>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xmlns="" id="{7462FBE2-4C8B-4442-9009-DC3D26F7D66C}"/>
              </a:ext>
            </a:extLst>
          </p:cNvPr>
          <p:cNvSpPr txBox="1"/>
          <p:nvPr/>
        </p:nvSpPr>
        <p:spPr>
          <a:xfrm>
            <a:off x="457200" y="457200"/>
            <a:ext cx="652743" cy="369332"/>
          </a:xfrm>
          <a:prstGeom prst="rect">
            <a:avLst/>
          </a:prstGeom>
          <a:noFill/>
        </p:spPr>
        <p:txBody>
          <a:bodyPr wrap="none" rtlCol="0">
            <a:spAutoFit/>
          </a:bodyPr>
          <a:lstStyle/>
          <a:p>
            <a:r>
              <a:rPr lang="en-US" u="sng" dirty="0"/>
              <a:t>2016</a:t>
            </a:r>
          </a:p>
        </p:txBody>
      </p:sp>
      <p:sp>
        <p:nvSpPr>
          <p:cNvPr id="13" name="TextBox 12">
            <a:extLst>
              <a:ext uri="{FF2B5EF4-FFF2-40B4-BE49-F238E27FC236}">
                <a16:creationId xmlns:a16="http://schemas.microsoft.com/office/drawing/2014/main" xmlns="" id="{FC5AE09E-C46C-4811-8ED3-2E101166B0CD}"/>
              </a:ext>
            </a:extLst>
          </p:cNvPr>
          <p:cNvSpPr txBox="1"/>
          <p:nvPr/>
        </p:nvSpPr>
        <p:spPr>
          <a:xfrm>
            <a:off x="4617720" y="457200"/>
            <a:ext cx="652743" cy="369332"/>
          </a:xfrm>
          <a:prstGeom prst="rect">
            <a:avLst/>
          </a:prstGeom>
          <a:noFill/>
        </p:spPr>
        <p:txBody>
          <a:bodyPr wrap="none" rtlCol="0">
            <a:spAutoFit/>
          </a:bodyPr>
          <a:lstStyle/>
          <a:p>
            <a:r>
              <a:rPr lang="en-US" u="sng" dirty="0"/>
              <a:t>2017</a:t>
            </a:r>
          </a:p>
        </p:txBody>
      </p:sp>
      <p:sp>
        <p:nvSpPr>
          <p:cNvPr id="14" name="TextBox 13">
            <a:extLst>
              <a:ext uri="{FF2B5EF4-FFF2-40B4-BE49-F238E27FC236}">
                <a16:creationId xmlns:a16="http://schemas.microsoft.com/office/drawing/2014/main" xmlns="" id="{6327F77D-CE6F-4920-8065-87ABA48FE3FE}"/>
              </a:ext>
            </a:extLst>
          </p:cNvPr>
          <p:cNvSpPr txBox="1"/>
          <p:nvPr/>
        </p:nvSpPr>
        <p:spPr>
          <a:xfrm>
            <a:off x="1219200" y="4267200"/>
            <a:ext cx="652743" cy="369332"/>
          </a:xfrm>
          <a:prstGeom prst="rect">
            <a:avLst/>
          </a:prstGeom>
          <a:noFill/>
        </p:spPr>
        <p:txBody>
          <a:bodyPr wrap="none" rtlCol="0">
            <a:spAutoFit/>
          </a:bodyPr>
          <a:lstStyle/>
          <a:p>
            <a:r>
              <a:rPr lang="en-US" u="sng" dirty="0"/>
              <a:t>2018</a:t>
            </a:r>
          </a:p>
        </p:txBody>
      </p:sp>
    </p:spTree>
    <p:extLst>
      <p:ext uri="{BB962C8B-B14F-4D97-AF65-F5344CB8AC3E}">
        <p14:creationId xmlns:p14="http://schemas.microsoft.com/office/powerpoint/2010/main" val="35898628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89759562-D6B0-479B-AA69-E125B1E0A8AD}"/>
              </a:ext>
            </a:extLst>
          </p:cNvPr>
          <p:cNvGraphicFramePr>
            <a:graphicFrameLocks/>
          </p:cNvGraphicFramePr>
          <p:nvPr>
            <p:extLst>
              <p:ext uri="{D42A27DB-BD31-4B8C-83A1-F6EECF244321}">
                <p14:modId xmlns:p14="http://schemas.microsoft.com/office/powerpoint/2010/main" val="3648534988"/>
              </p:ext>
            </p:extLst>
          </p:nvPr>
        </p:nvGraphicFramePr>
        <p:xfrm>
          <a:off x="2286000" y="3581401"/>
          <a:ext cx="4800600" cy="3276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0070B98A-631F-46D5-BD7D-A7E630771846}"/>
              </a:ext>
            </a:extLst>
          </p:cNvPr>
          <p:cNvGraphicFramePr>
            <a:graphicFrameLocks/>
          </p:cNvGraphicFramePr>
          <p:nvPr>
            <p:extLst>
              <p:ext uri="{D42A27DB-BD31-4B8C-83A1-F6EECF244321}">
                <p14:modId xmlns:p14="http://schemas.microsoft.com/office/powerpoint/2010/main" val="3474672099"/>
              </p:ext>
            </p:extLst>
          </p:nvPr>
        </p:nvGraphicFramePr>
        <p:xfrm>
          <a:off x="0" y="0"/>
          <a:ext cx="4800600" cy="3276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xmlns="" id="{FEA6DC32-B46B-4188-A815-E48CFD382D26}"/>
              </a:ext>
            </a:extLst>
          </p:cNvPr>
          <p:cNvGraphicFramePr>
            <a:graphicFrameLocks/>
          </p:cNvGraphicFramePr>
          <p:nvPr>
            <p:extLst>
              <p:ext uri="{D42A27DB-BD31-4B8C-83A1-F6EECF244321}">
                <p14:modId xmlns:p14="http://schemas.microsoft.com/office/powerpoint/2010/main" val="832456948"/>
              </p:ext>
            </p:extLst>
          </p:nvPr>
        </p:nvGraphicFramePr>
        <p:xfrm>
          <a:off x="4267200" y="0"/>
          <a:ext cx="4800600" cy="3276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23709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070B98A-631F-46D5-BD7D-A7E630771846}"/>
              </a:ext>
            </a:extLst>
          </p:cNvPr>
          <p:cNvGraphicFramePr>
            <a:graphicFrameLocks/>
          </p:cNvGraphicFramePr>
          <p:nvPr>
            <p:extLst>
              <p:ext uri="{D42A27DB-BD31-4B8C-83A1-F6EECF244321}">
                <p14:modId xmlns:p14="http://schemas.microsoft.com/office/powerpoint/2010/main" val="1263011008"/>
              </p:ext>
            </p:extLst>
          </p:nvPr>
        </p:nvGraphicFramePr>
        <p:xfrm>
          <a:off x="1371600" y="0"/>
          <a:ext cx="60960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89759562-D6B0-479B-AA69-E125B1E0A8AD}"/>
              </a:ext>
            </a:extLst>
          </p:cNvPr>
          <p:cNvGraphicFramePr>
            <a:graphicFrameLocks/>
          </p:cNvGraphicFramePr>
          <p:nvPr>
            <p:extLst>
              <p:ext uri="{D42A27DB-BD31-4B8C-83A1-F6EECF244321}">
                <p14:modId xmlns:p14="http://schemas.microsoft.com/office/powerpoint/2010/main" val="786276698"/>
              </p:ext>
            </p:extLst>
          </p:nvPr>
        </p:nvGraphicFramePr>
        <p:xfrm>
          <a:off x="1371600" y="3200400"/>
          <a:ext cx="60960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6119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96CA9F4A-9E1A-44F4-AF70-FB556E506515}"/>
              </a:ext>
            </a:extLst>
          </p:cNvPr>
          <p:cNvGraphicFramePr>
            <a:graphicFrameLocks/>
          </p:cNvGraphicFramePr>
          <p:nvPr>
            <p:extLst>
              <p:ext uri="{D42A27DB-BD31-4B8C-83A1-F6EECF244321}">
                <p14:modId xmlns:p14="http://schemas.microsoft.com/office/powerpoint/2010/main" val="1604684704"/>
              </p:ext>
            </p:extLst>
          </p:nvPr>
        </p:nvGraphicFramePr>
        <p:xfrm>
          <a:off x="381000" y="1"/>
          <a:ext cx="8763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xmlns="" id="{1D7466E1-BC71-4A99-A9E9-A2DD7011ECA2}"/>
              </a:ext>
            </a:extLst>
          </p:cNvPr>
          <p:cNvSpPr/>
          <p:nvPr/>
        </p:nvSpPr>
        <p:spPr>
          <a:xfrm>
            <a:off x="3200400" y="609600"/>
            <a:ext cx="762000"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xmlns="" id="{6CA008F8-6216-4CA3-9E9D-B642360B3628}"/>
              </a:ext>
            </a:extLst>
          </p:cNvPr>
          <p:cNvCxnSpPr>
            <a:cxnSpLocks/>
            <a:stCxn id="3" idx="2"/>
          </p:cNvCxnSpPr>
          <p:nvPr/>
        </p:nvCxnSpPr>
        <p:spPr>
          <a:xfrm flipV="1">
            <a:off x="3581400" y="762000"/>
            <a:ext cx="457200" cy="171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618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3D35EA-0447-4EF7-870A-7F08979A6476}"/>
              </a:ext>
            </a:extLst>
          </p:cNvPr>
          <p:cNvPicPr>
            <a:picLocks noChangeAspect="1"/>
          </p:cNvPicPr>
          <p:nvPr/>
        </p:nvPicPr>
        <p:blipFill>
          <a:blip r:embed="rId3"/>
          <a:stretch>
            <a:fillRect/>
          </a:stretch>
        </p:blipFill>
        <p:spPr>
          <a:xfrm>
            <a:off x="0" y="327373"/>
            <a:ext cx="9144000" cy="6203254"/>
          </a:xfrm>
          <a:prstGeom prst="rect">
            <a:avLst/>
          </a:prstGeom>
        </p:spPr>
      </p:pic>
    </p:spTree>
    <p:extLst>
      <p:ext uri="{BB962C8B-B14F-4D97-AF65-F5344CB8AC3E}">
        <p14:creationId xmlns:p14="http://schemas.microsoft.com/office/powerpoint/2010/main" val="610675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vestment in transmission infrastructure by major utilities, as explained in the article text">
            <a:extLst>
              <a:ext uri="{FF2B5EF4-FFF2-40B4-BE49-F238E27FC236}">
                <a16:creationId xmlns:a16="http://schemas.microsoft.com/office/drawing/2014/main" xmlns="" id="{CA289A03-D864-48F0-8490-18DC1F25A2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3851"/>
            <a:ext cx="6015037" cy="3105150"/>
          </a:xfrm>
          <a:prstGeom prst="rect">
            <a:avLst/>
          </a:prstGeom>
          <a:noFill/>
          <a:ln>
            <a:noFill/>
          </a:ln>
        </p:spPr>
      </p:pic>
      <p:pic>
        <p:nvPicPr>
          <p:cNvPr id="3" name="Picture 2" descr="utility transmission investments by NERC region, as explained in the article text">
            <a:extLst>
              <a:ext uri="{FF2B5EF4-FFF2-40B4-BE49-F238E27FC236}">
                <a16:creationId xmlns:a16="http://schemas.microsoft.com/office/drawing/2014/main" xmlns="" id="{BBF67969-6D15-4E56-ACC9-6989DD12BC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3975" y="3733800"/>
            <a:ext cx="6015037" cy="2800350"/>
          </a:xfrm>
          <a:prstGeom prst="rect">
            <a:avLst/>
          </a:prstGeom>
          <a:noFill/>
          <a:ln>
            <a:noFill/>
          </a:ln>
        </p:spPr>
      </p:pic>
    </p:spTree>
    <p:extLst>
      <p:ext uri="{BB962C8B-B14F-4D97-AF65-F5344CB8AC3E}">
        <p14:creationId xmlns:p14="http://schemas.microsoft.com/office/powerpoint/2010/main" val="6955325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ricity generation from selected fuels, as explained in the article text">
            <a:extLst>
              <a:ext uri="{FF2B5EF4-FFF2-40B4-BE49-F238E27FC236}">
                <a16:creationId xmlns:a16="http://schemas.microsoft.com/office/drawing/2014/main" xmlns="" id="{758345B8-D1CF-4F4D-A7F4-9E63CA8A3F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763000" cy="5562600"/>
          </a:xfrm>
          <a:prstGeom prst="rect">
            <a:avLst/>
          </a:prstGeom>
          <a:noFill/>
          <a:ln>
            <a:noFill/>
          </a:ln>
        </p:spPr>
      </p:pic>
    </p:spTree>
    <p:extLst>
      <p:ext uri="{BB962C8B-B14F-4D97-AF65-F5344CB8AC3E}">
        <p14:creationId xmlns:p14="http://schemas.microsoft.com/office/powerpoint/2010/main" val="3261073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1513"/>
            <a:ext cx="8915400" cy="647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01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7CA1A1F7-6C8C-4067-A7DF-A2E996C51976}"/>
              </a:ext>
            </a:extLst>
          </p:cNvPr>
          <p:cNvGraphicFramePr>
            <a:graphicFrameLocks/>
          </p:cNvGraphicFramePr>
          <p:nvPr>
            <p:extLst>
              <p:ext uri="{D42A27DB-BD31-4B8C-83A1-F6EECF244321}">
                <p14:modId xmlns:p14="http://schemas.microsoft.com/office/powerpoint/2010/main" val="348476924"/>
              </p:ext>
            </p:extLst>
          </p:nvPr>
        </p:nvGraphicFramePr>
        <p:xfrm>
          <a:off x="228600" y="457200"/>
          <a:ext cx="8763000" cy="594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xmlns="" id="{7CA1A1F7-6C8C-4067-A7DF-A2E996C51976}"/>
              </a:ext>
            </a:extLst>
          </p:cNvPr>
          <p:cNvGraphicFramePr>
            <a:graphicFrameLocks/>
          </p:cNvGraphicFramePr>
          <p:nvPr>
            <p:extLst>
              <p:ext uri="{D42A27DB-BD31-4B8C-83A1-F6EECF244321}">
                <p14:modId xmlns:p14="http://schemas.microsoft.com/office/powerpoint/2010/main" val="2697284518"/>
              </p:ext>
            </p:extLst>
          </p:nvPr>
        </p:nvGraphicFramePr>
        <p:xfrm>
          <a:off x="152400" y="457200"/>
          <a:ext cx="8839200" cy="6172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59339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953D090-33D4-4326-8081-34EAD8E97477}"/>
              </a:ext>
            </a:extLst>
          </p:cNvPr>
          <p:cNvSpPr>
            <a:spLocks noChangeArrowheads="1"/>
          </p:cNvSpPr>
          <p:nvPr/>
        </p:nvSpPr>
        <p:spPr bwMode="auto">
          <a:xfrm>
            <a:off x="164434" y="857080"/>
            <a:ext cx="8870399" cy="98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endParaRPr kumimoji="0" lang="en-US" altLang="en-US" sz="17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999999"/>
                </a:solidFill>
                <a:effectLst/>
                <a:latin typeface="inherit"/>
                <a:cs typeface="Arial" panose="020B0604020202020204" pitchFamily="34" charset="0"/>
              </a:rPr>
              <a:t>Source: </a:t>
            </a:r>
            <a:r>
              <a:rPr kumimoji="0" lang="en-US" altLang="en-US" sz="800" b="0" i="0" u="none" strike="noStrike" cap="none" normalizeH="0" baseline="0">
                <a:ln>
                  <a:noFill/>
                </a:ln>
                <a:solidFill>
                  <a:srgbClr val="999999"/>
                </a:solidFill>
                <a:effectLst/>
                <a:latin typeface="inherit"/>
                <a:cs typeface="Arial" panose="020B0604020202020204" pitchFamily="34" charset="0"/>
              </a:rPr>
              <a:t>U.S. Energy Information Administration, </a:t>
            </a:r>
            <a:r>
              <a:rPr kumimoji="0" lang="en-US" altLang="en-US" sz="800" b="0" i="1" u="none" strike="noStrike" cap="none" normalizeH="0" baseline="0">
                <a:ln>
                  <a:noFill/>
                </a:ln>
                <a:solidFill>
                  <a:srgbClr val="189BD7"/>
                </a:solidFill>
                <a:effectLst/>
                <a:latin typeface="inherit"/>
                <a:cs typeface="Arial" panose="020B0604020202020204" pitchFamily="34" charset="0"/>
                <a:hlinkClick r:id="rId3"/>
              </a:rPr>
              <a:t>International Energy Outlook 2017</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descr="graph of world energy consumption by energy source, as explained in the article text">
            <a:extLst>
              <a:ext uri="{FF2B5EF4-FFF2-40B4-BE49-F238E27FC236}">
                <a16:creationId xmlns:a16="http://schemas.microsoft.com/office/drawing/2014/main" xmlns="" id="{72A102DA-77CF-45CA-A683-7745A94BE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 y="838199"/>
            <a:ext cx="9145067" cy="455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8138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E31BC0-60FF-443D-A897-3DD14E6D048A}"/>
              </a:ext>
            </a:extLst>
          </p:cNvPr>
          <p:cNvPicPr>
            <a:picLocks noChangeAspect="1"/>
          </p:cNvPicPr>
          <p:nvPr/>
        </p:nvPicPr>
        <p:blipFill>
          <a:blip r:embed="rId3"/>
          <a:stretch>
            <a:fillRect/>
          </a:stretch>
        </p:blipFill>
        <p:spPr>
          <a:xfrm>
            <a:off x="2030530" y="0"/>
            <a:ext cx="5082939" cy="6858000"/>
          </a:xfrm>
          <a:prstGeom prst="rect">
            <a:avLst/>
          </a:prstGeom>
        </p:spPr>
      </p:pic>
      <p:pic>
        <p:nvPicPr>
          <p:cNvPr id="3" name="Picture 2">
            <a:extLst>
              <a:ext uri="{FF2B5EF4-FFF2-40B4-BE49-F238E27FC236}">
                <a16:creationId xmlns:a16="http://schemas.microsoft.com/office/drawing/2014/main" xmlns="" id="{B105437D-386F-48D0-95C7-ED2A00F412D1}"/>
              </a:ext>
            </a:extLst>
          </p:cNvPr>
          <p:cNvPicPr>
            <a:picLocks noChangeAspect="1"/>
          </p:cNvPicPr>
          <p:nvPr/>
        </p:nvPicPr>
        <p:blipFill>
          <a:blip r:embed="rId3"/>
          <a:stretch>
            <a:fillRect/>
          </a:stretch>
        </p:blipFill>
        <p:spPr>
          <a:xfrm>
            <a:off x="1600200" y="0"/>
            <a:ext cx="5943600" cy="6858000"/>
          </a:xfrm>
          <a:prstGeom prst="rect">
            <a:avLst/>
          </a:prstGeom>
        </p:spPr>
      </p:pic>
    </p:spTree>
    <p:extLst>
      <p:ext uri="{BB962C8B-B14F-4D97-AF65-F5344CB8AC3E}">
        <p14:creationId xmlns:p14="http://schemas.microsoft.com/office/powerpoint/2010/main" val="3630738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17028</TotalTime>
  <Words>8894</Words>
  <Application>Microsoft Office PowerPoint</Application>
  <PresentationFormat>On-screen Show (4:3)</PresentationFormat>
  <Paragraphs>1021</Paragraphs>
  <Slides>91</Slides>
  <Notes>91</Notes>
  <HiddenSlides>0</HiddenSlides>
  <MMClips>0</MMClip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Office Theme</vt:lpstr>
      <vt:lpstr>1_Office Theme</vt:lpstr>
      <vt:lpstr>ORRVLLE UTILITIES 2017 Annual Report Jeff Brediger, Director of Utilities  </vt:lpstr>
      <vt:lpstr>Highlights</vt:lpstr>
      <vt:lpstr>Aerial View of Plant</vt:lpstr>
      <vt:lpstr>Orrville Wastewater Plant Bob Auten, Superintendent</vt:lpstr>
      <vt:lpstr>Influent           Effluent </vt:lpstr>
      <vt:lpstr>In-Line Fish Tanks, periodic bio-assays (using aquatic life), chemical and physical testing is used to confirm effluent quality to meet or exceed EPA standards before discharging to the creek.</vt:lpstr>
      <vt:lpstr>Discharge Points</vt:lpstr>
      <vt:lpstr>PowerPoint Presentation</vt:lpstr>
      <vt:lpstr>PowerPoint Presentation</vt:lpstr>
      <vt:lpstr>PowerPoint Presentation</vt:lpstr>
      <vt:lpstr>PowerPoint Presentation</vt:lpstr>
      <vt:lpstr>Orrville Water Plant Todd Fetty, Superintendent</vt:lpstr>
      <vt:lpstr>Supply &amp; Distribution System</vt:lpstr>
      <vt:lpstr>PowerPoint Presentation</vt:lpstr>
      <vt:lpstr>PowerPoint Presentation</vt:lpstr>
      <vt:lpstr>PowerPoint Presentation</vt:lpstr>
      <vt:lpstr>PowerPoint Presentation</vt:lpstr>
      <vt:lpstr>PowerPoint Presentation</vt:lpstr>
      <vt:lpstr>Orrville Generating Plant</vt:lpstr>
      <vt:lpstr>Electric Department Dean Kallenborn, Electric Utility Manager Dick Smith, Distribution Superintendent</vt:lpstr>
      <vt:lpstr>PowerPoint Presentation</vt:lpstr>
      <vt:lpstr>PowerPoint Presentation</vt:lpstr>
      <vt:lpstr>PowerPoint Presentation</vt:lpstr>
      <vt:lpstr>Future of Power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Supply Sources</vt:lpstr>
      <vt:lpstr>Hydro projects</vt:lpstr>
      <vt:lpstr>PowerPoint Presentation</vt:lpstr>
      <vt:lpstr>PowerPoint Presentation</vt:lpstr>
      <vt:lpstr>PowerPoint Presentation</vt:lpstr>
      <vt:lpstr>PowerPoint Presentation</vt:lpstr>
      <vt:lpstr>PowerPoint Presentation</vt:lpstr>
      <vt:lpstr>PowerPoint Presentation</vt:lpstr>
      <vt:lpstr>Prairie State project</vt:lpstr>
      <vt:lpstr>Fremont project</vt:lpstr>
      <vt:lpstr>Blue Creek Wind project</vt:lpstr>
      <vt:lpstr>PowerPoint Presentation</vt:lpstr>
      <vt:lpstr>PowerPoint Presentation</vt:lpstr>
      <vt:lpstr>PowerPoint Presentation</vt:lpstr>
      <vt:lpstr>Future Projects?</vt:lpstr>
      <vt:lpstr>PowerPoint Presentation</vt:lpstr>
      <vt:lpstr>Upcoming Challenges</vt:lpstr>
      <vt:lpstr>Economic Development Mike Hedberg</vt:lpstr>
      <vt:lpstr>Thank You</vt:lpstr>
      <vt:lpstr>Supplemental slides</vt:lpstr>
      <vt:lpstr>Public Utility Board</vt:lpstr>
      <vt:lpstr>PowerPoint Presentation</vt:lpstr>
      <vt:lpstr>PowerPoint Presentation</vt:lpstr>
      <vt:lpstr>PowerPoint Presentation</vt:lpstr>
      <vt:lpstr>Hydro Project Update</vt:lpstr>
      <vt:lpstr>Resource Summary</vt:lpstr>
      <vt:lpstr>Fremont Energy Center</vt:lpstr>
      <vt:lpstr>PowerPoint Presentation</vt:lpstr>
      <vt:lpstr>PowerPoint Presentation</vt:lpstr>
      <vt:lpstr>PowerPoint Presentation</vt:lpstr>
      <vt:lpstr>PowerPoint Presentation</vt:lpstr>
      <vt:lpstr>PowerPoint Presentation</vt:lpstr>
      <vt:lpstr>PowerPoint Presentation</vt:lpstr>
      <vt:lpstr>Comparison - Ohio EPA Rate Survey Water and Wastewater Annual Cost</vt:lpstr>
      <vt:lpstr>PowerPoint Presentation</vt:lpstr>
      <vt:lpstr>Installed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brdgr2</dc:creator>
  <cp:lastModifiedBy>Brenda Green</cp:lastModifiedBy>
  <cp:revision>962</cp:revision>
  <cp:lastPrinted>2018-04-09T20:05:43Z</cp:lastPrinted>
  <dcterms:created xsi:type="dcterms:W3CDTF">2011-03-20T23:50:11Z</dcterms:created>
  <dcterms:modified xsi:type="dcterms:W3CDTF">2018-04-11T13:18:39Z</dcterms:modified>
</cp:coreProperties>
</file>